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handoutMasterIdLst>
    <p:handoutMasterId r:id="rId39"/>
  </p:handoutMasterIdLst>
  <p:sldIdLst>
    <p:sldId id="256" r:id="rId2"/>
    <p:sldId id="274" r:id="rId3"/>
    <p:sldId id="275" r:id="rId4"/>
    <p:sldId id="276" r:id="rId5"/>
    <p:sldId id="257" r:id="rId6"/>
    <p:sldId id="258" r:id="rId7"/>
    <p:sldId id="259" r:id="rId8"/>
    <p:sldId id="260" r:id="rId9"/>
    <p:sldId id="262" r:id="rId10"/>
    <p:sldId id="264" r:id="rId11"/>
    <p:sldId id="263" r:id="rId12"/>
    <p:sldId id="265" r:id="rId13"/>
    <p:sldId id="266" r:id="rId14"/>
    <p:sldId id="267" r:id="rId15"/>
    <p:sldId id="269" r:id="rId16"/>
    <p:sldId id="270" r:id="rId17"/>
    <p:sldId id="272" r:id="rId18"/>
    <p:sldId id="271" r:id="rId19"/>
    <p:sldId id="280" r:id="rId20"/>
    <p:sldId id="277" r:id="rId21"/>
    <p:sldId id="278" r:id="rId22"/>
    <p:sldId id="281" r:id="rId23"/>
    <p:sldId id="282" r:id="rId24"/>
    <p:sldId id="283" r:id="rId25"/>
    <p:sldId id="284" r:id="rId26"/>
    <p:sldId id="285" r:id="rId27"/>
    <p:sldId id="291" r:id="rId28"/>
    <p:sldId id="286" r:id="rId29"/>
    <p:sldId id="287" r:id="rId30"/>
    <p:sldId id="288" r:id="rId31"/>
    <p:sldId id="292" r:id="rId32"/>
    <p:sldId id="273" r:id="rId33"/>
    <p:sldId id="289" r:id="rId34"/>
    <p:sldId id="290" r:id="rId35"/>
    <p:sldId id="293" r:id="rId36"/>
    <p:sldId id="279" r:id="rId37"/>
  </p:sldIdLst>
  <p:sldSz cx="9144000" cy="6858000" type="screen4x3"/>
  <p:notesSz cx="68580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1DE5"/>
    <a:srgbClr val="F789F2"/>
    <a:srgbClr val="0066FF"/>
    <a:srgbClr val="EADB6C"/>
    <a:srgbClr val="F9A1F5"/>
    <a:srgbClr val="53D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56" y="-2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5"/>
          </a:xfrm>
          <a:prstGeom prst="rect">
            <a:avLst/>
          </a:prstGeom>
        </p:spPr>
        <p:txBody>
          <a:bodyPr vert="horz" lIns="91429" tIns="45715" rIns="91429" bIns="4571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4" y="0"/>
            <a:ext cx="2971800" cy="497285"/>
          </a:xfrm>
          <a:prstGeom prst="rect">
            <a:avLst/>
          </a:prstGeom>
        </p:spPr>
        <p:txBody>
          <a:bodyPr vert="horz" lIns="91429" tIns="45715" rIns="91429" bIns="45715" rtlCol="0"/>
          <a:lstStyle>
            <a:lvl1pPr algn="r">
              <a:defRPr sz="1200"/>
            </a:lvl1pPr>
          </a:lstStyle>
          <a:p>
            <a:fld id="{DDEB9CBB-673C-497A-9E48-6DAFB9BE7B68}" type="datetimeFigureOut">
              <a:rPr kumimoji="1" lang="ja-JP" altLang="en-US" smtClean="0"/>
              <a:t>2014/8/18</a:t>
            </a:fld>
            <a:endParaRPr kumimoji="1" lang="ja-JP" altLang="en-US"/>
          </a:p>
        </p:txBody>
      </p:sp>
      <p:sp>
        <p:nvSpPr>
          <p:cNvPr id="4" name="フッター プレースホルダー 3"/>
          <p:cNvSpPr>
            <a:spLocks noGrp="1"/>
          </p:cNvSpPr>
          <p:nvPr>
            <p:ph type="ftr" sz="quarter" idx="2"/>
          </p:nvPr>
        </p:nvSpPr>
        <p:spPr>
          <a:xfrm>
            <a:off x="0" y="9446678"/>
            <a:ext cx="2971800" cy="497285"/>
          </a:xfrm>
          <a:prstGeom prst="rect">
            <a:avLst/>
          </a:prstGeom>
        </p:spPr>
        <p:txBody>
          <a:bodyPr vert="horz" lIns="91429" tIns="45715" rIns="91429" bIns="4571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84614" y="9446678"/>
            <a:ext cx="2971800" cy="497285"/>
          </a:xfrm>
          <a:prstGeom prst="rect">
            <a:avLst/>
          </a:prstGeom>
        </p:spPr>
        <p:txBody>
          <a:bodyPr vert="horz" lIns="91429" tIns="45715" rIns="91429" bIns="45715" rtlCol="0" anchor="b"/>
          <a:lstStyle>
            <a:lvl1pPr algn="r">
              <a:defRPr sz="1200"/>
            </a:lvl1pPr>
          </a:lstStyle>
          <a:p>
            <a:fld id="{6E9E03FA-2F9B-4ACE-883F-0B597CAD8CCA}" type="slidenum">
              <a:rPr kumimoji="1" lang="ja-JP" altLang="en-US" smtClean="0"/>
              <a:t>‹#›</a:t>
            </a:fld>
            <a:endParaRPr kumimoji="1" lang="ja-JP" altLang="en-US"/>
          </a:p>
        </p:txBody>
      </p:sp>
    </p:spTree>
    <p:extLst>
      <p:ext uri="{BB962C8B-B14F-4D97-AF65-F5344CB8AC3E}">
        <p14:creationId xmlns:p14="http://schemas.microsoft.com/office/powerpoint/2010/main" val="978167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97285"/>
          </a:xfrm>
          <a:prstGeom prst="rect">
            <a:avLst/>
          </a:prstGeom>
        </p:spPr>
        <p:txBody>
          <a:bodyPr vert="horz" lIns="91429" tIns="45715" rIns="91429"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4" y="0"/>
            <a:ext cx="2971800" cy="497285"/>
          </a:xfrm>
          <a:prstGeom prst="rect">
            <a:avLst/>
          </a:prstGeom>
        </p:spPr>
        <p:txBody>
          <a:bodyPr vert="horz" lIns="91429" tIns="45715" rIns="91429" bIns="45715" rtlCol="0"/>
          <a:lstStyle>
            <a:lvl1pPr algn="r">
              <a:defRPr sz="1200"/>
            </a:lvl1pPr>
          </a:lstStyle>
          <a:p>
            <a:fld id="{0F9CDCD1-8BD4-4BC3-A7E9-3EFBC0FE8D6E}" type="datetimeFigureOut">
              <a:rPr kumimoji="1" lang="ja-JP" altLang="en-US" smtClean="0"/>
              <a:t>2014/8/18</a:t>
            </a:fld>
            <a:endParaRPr kumimoji="1" lang="ja-JP" altLang="en-US"/>
          </a:p>
        </p:txBody>
      </p:sp>
      <p:sp>
        <p:nvSpPr>
          <p:cNvPr id="4" name="スライド イメージ プレースホルダー 3"/>
          <p:cNvSpPr>
            <a:spLocks noGrp="1" noRot="1" noChangeAspect="1"/>
          </p:cNvSpPr>
          <p:nvPr>
            <p:ph type="sldImg" idx="2"/>
          </p:nvPr>
        </p:nvSpPr>
        <p:spPr>
          <a:xfrm>
            <a:off x="942975" y="746125"/>
            <a:ext cx="4972050" cy="3729038"/>
          </a:xfrm>
          <a:prstGeom prst="rect">
            <a:avLst/>
          </a:prstGeom>
          <a:noFill/>
          <a:ln w="12700">
            <a:solidFill>
              <a:prstClr val="black"/>
            </a:solidFill>
          </a:ln>
        </p:spPr>
        <p:txBody>
          <a:bodyPr vert="horz" lIns="91429" tIns="45715" rIns="91429" bIns="45715" rtlCol="0" anchor="ctr"/>
          <a:lstStyle/>
          <a:p>
            <a:endParaRPr lang="ja-JP" altLang="en-US"/>
          </a:p>
        </p:txBody>
      </p:sp>
      <p:sp>
        <p:nvSpPr>
          <p:cNvPr id="5" name="ノート プレースホルダー 4"/>
          <p:cNvSpPr>
            <a:spLocks noGrp="1"/>
          </p:cNvSpPr>
          <p:nvPr>
            <p:ph type="body" sz="quarter" idx="3"/>
          </p:nvPr>
        </p:nvSpPr>
        <p:spPr>
          <a:xfrm>
            <a:off x="685801" y="4724203"/>
            <a:ext cx="5486400" cy="4475559"/>
          </a:xfrm>
          <a:prstGeom prst="rect">
            <a:avLst/>
          </a:prstGeom>
        </p:spPr>
        <p:txBody>
          <a:bodyPr vert="horz" lIns="91429" tIns="45715" rIns="91429" bIns="4571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6678"/>
            <a:ext cx="2971800" cy="497285"/>
          </a:xfrm>
          <a:prstGeom prst="rect">
            <a:avLst/>
          </a:prstGeom>
        </p:spPr>
        <p:txBody>
          <a:bodyPr vert="horz" lIns="91429" tIns="45715" rIns="91429"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4" y="9446678"/>
            <a:ext cx="2971800" cy="497285"/>
          </a:xfrm>
          <a:prstGeom prst="rect">
            <a:avLst/>
          </a:prstGeom>
        </p:spPr>
        <p:txBody>
          <a:bodyPr vert="horz" lIns="91429" tIns="45715" rIns="91429" bIns="45715" rtlCol="0" anchor="b"/>
          <a:lstStyle>
            <a:lvl1pPr algn="r">
              <a:defRPr sz="1200"/>
            </a:lvl1pPr>
          </a:lstStyle>
          <a:p>
            <a:fld id="{DF127A94-0056-4088-B5A1-911CF6BD5954}" type="slidenum">
              <a:rPr kumimoji="1" lang="ja-JP" altLang="en-US" smtClean="0"/>
              <a:t>‹#›</a:t>
            </a:fld>
            <a:endParaRPr kumimoji="1" lang="ja-JP" altLang="en-US"/>
          </a:p>
        </p:txBody>
      </p:sp>
    </p:spTree>
    <p:extLst>
      <p:ext uri="{BB962C8B-B14F-4D97-AF65-F5344CB8AC3E}">
        <p14:creationId xmlns:p14="http://schemas.microsoft.com/office/powerpoint/2010/main" val="261190629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a:t>
            </a:fld>
            <a:endParaRPr kumimoji="1" lang="ja-JP" altLang="en-US"/>
          </a:p>
        </p:txBody>
      </p:sp>
    </p:spTree>
    <p:extLst>
      <p:ext uri="{BB962C8B-B14F-4D97-AF65-F5344CB8AC3E}">
        <p14:creationId xmlns:p14="http://schemas.microsoft.com/office/powerpoint/2010/main" val="18939997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10</a:t>
            </a:fld>
            <a:endParaRPr kumimoji="1" lang="ja-JP" altLang="en-US"/>
          </a:p>
        </p:txBody>
      </p:sp>
    </p:spTree>
    <p:extLst>
      <p:ext uri="{BB962C8B-B14F-4D97-AF65-F5344CB8AC3E}">
        <p14:creationId xmlns:p14="http://schemas.microsoft.com/office/powerpoint/2010/main" val="42444160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11</a:t>
            </a:fld>
            <a:endParaRPr kumimoji="1" lang="ja-JP" altLang="en-US"/>
          </a:p>
        </p:txBody>
      </p:sp>
    </p:spTree>
    <p:extLst>
      <p:ext uri="{BB962C8B-B14F-4D97-AF65-F5344CB8AC3E}">
        <p14:creationId xmlns:p14="http://schemas.microsoft.com/office/powerpoint/2010/main" val="31426678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12</a:t>
            </a:fld>
            <a:endParaRPr kumimoji="1" lang="ja-JP" altLang="en-US"/>
          </a:p>
        </p:txBody>
      </p:sp>
    </p:spTree>
    <p:extLst>
      <p:ext uri="{BB962C8B-B14F-4D97-AF65-F5344CB8AC3E}">
        <p14:creationId xmlns:p14="http://schemas.microsoft.com/office/powerpoint/2010/main" val="36464405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13</a:t>
            </a:fld>
            <a:endParaRPr kumimoji="1" lang="ja-JP" altLang="en-US"/>
          </a:p>
        </p:txBody>
      </p:sp>
    </p:spTree>
    <p:extLst>
      <p:ext uri="{BB962C8B-B14F-4D97-AF65-F5344CB8AC3E}">
        <p14:creationId xmlns:p14="http://schemas.microsoft.com/office/powerpoint/2010/main" val="803721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14</a:t>
            </a:fld>
            <a:endParaRPr kumimoji="1" lang="ja-JP" altLang="en-US"/>
          </a:p>
        </p:txBody>
      </p:sp>
    </p:spTree>
    <p:extLst>
      <p:ext uri="{BB962C8B-B14F-4D97-AF65-F5344CB8AC3E}">
        <p14:creationId xmlns:p14="http://schemas.microsoft.com/office/powerpoint/2010/main" val="2455788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15</a:t>
            </a:fld>
            <a:endParaRPr kumimoji="1" lang="ja-JP" altLang="en-US"/>
          </a:p>
        </p:txBody>
      </p:sp>
    </p:spTree>
    <p:extLst>
      <p:ext uri="{BB962C8B-B14F-4D97-AF65-F5344CB8AC3E}">
        <p14:creationId xmlns:p14="http://schemas.microsoft.com/office/powerpoint/2010/main" val="19337909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16</a:t>
            </a:fld>
            <a:endParaRPr kumimoji="1" lang="ja-JP" altLang="en-US"/>
          </a:p>
        </p:txBody>
      </p:sp>
    </p:spTree>
    <p:extLst>
      <p:ext uri="{BB962C8B-B14F-4D97-AF65-F5344CB8AC3E}">
        <p14:creationId xmlns:p14="http://schemas.microsoft.com/office/powerpoint/2010/main" val="1828265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17</a:t>
            </a:fld>
            <a:endParaRPr kumimoji="1" lang="ja-JP" altLang="en-US"/>
          </a:p>
        </p:txBody>
      </p:sp>
    </p:spTree>
    <p:extLst>
      <p:ext uri="{BB962C8B-B14F-4D97-AF65-F5344CB8AC3E}">
        <p14:creationId xmlns:p14="http://schemas.microsoft.com/office/powerpoint/2010/main" val="18622095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18</a:t>
            </a:fld>
            <a:endParaRPr kumimoji="1" lang="ja-JP" altLang="en-US"/>
          </a:p>
        </p:txBody>
      </p:sp>
    </p:spTree>
    <p:extLst>
      <p:ext uri="{BB962C8B-B14F-4D97-AF65-F5344CB8AC3E}">
        <p14:creationId xmlns:p14="http://schemas.microsoft.com/office/powerpoint/2010/main" val="214729262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19</a:t>
            </a:fld>
            <a:endParaRPr kumimoji="1" lang="ja-JP" altLang="en-US"/>
          </a:p>
        </p:txBody>
      </p:sp>
    </p:spTree>
    <p:extLst>
      <p:ext uri="{BB962C8B-B14F-4D97-AF65-F5344CB8AC3E}">
        <p14:creationId xmlns:p14="http://schemas.microsoft.com/office/powerpoint/2010/main" val="1971719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a:t>
            </a:fld>
            <a:endParaRPr kumimoji="1" lang="ja-JP" altLang="en-US"/>
          </a:p>
        </p:txBody>
      </p:sp>
    </p:spTree>
    <p:extLst>
      <p:ext uri="{BB962C8B-B14F-4D97-AF65-F5344CB8AC3E}">
        <p14:creationId xmlns:p14="http://schemas.microsoft.com/office/powerpoint/2010/main" val="363359099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20</a:t>
            </a:fld>
            <a:endParaRPr kumimoji="1" lang="ja-JP" altLang="en-US"/>
          </a:p>
        </p:txBody>
      </p:sp>
    </p:spTree>
    <p:extLst>
      <p:ext uri="{BB962C8B-B14F-4D97-AF65-F5344CB8AC3E}">
        <p14:creationId xmlns:p14="http://schemas.microsoft.com/office/powerpoint/2010/main" val="3951143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21</a:t>
            </a:fld>
            <a:endParaRPr kumimoji="1" lang="ja-JP" altLang="en-US"/>
          </a:p>
        </p:txBody>
      </p:sp>
    </p:spTree>
    <p:extLst>
      <p:ext uri="{BB962C8B-B14F-4D97-AF65-F5344CB8AC3E}">
        <p14:creationId xmlns:p14="http://schemas.microsoft.com/office/powerpoint/2010/main" val="2821474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22</a:t>
            </a:fld>
            <a:endParaRPr kumimoji="1" lang="ja-JP" altLang="en-US"/>
          </a:p>
        </p:txBody>
      </p:sp>
    </p:spTree>
    <p:extLst>
      <p:ext uri="{BB962C8B-B14F-4D97-AF65-F5344CB8AC3E}">
        <p14:creationId xmlns:p14="http://schemas.microsoft.com/office/powerpoint/2010/main" val="252787846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23</a:t>
            </a:fld>
            <a:endParaRPr kumimoji="1" lang="ja-JP" altLang="en-US"/>
          </a:p>
        </p:txBody>
      </p:sp>
    </p:spTree>
    <p:extLst>
      <p:ext uri="{BB962C8B-B14F-4D97-AF65-F5344CB8AC3E}">
        <p14:creationId xmlns:p14="http://schemas.microsoft.com/office/powerpoint/2010/main" val="13750748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24</a:t>
            </a:fld>
            <a:endParaRPr kumimoji="1" lang="ja-JP" altLang="en-US"/>
          </a:p>
        </p:txBody>
      </p:sp>
    </p:spTree>
    <p:extLst>
      <p:ext uri="{BB962C8B-B14F-4D97-AF65-F5344CB8AC3E}">
        <p14:creationId xmlns:p14="http://schemas.microsoft.com/office/powerpoint/2010/main" val="11051676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25</a:t>
            </a:fld>
            <a:endParaRPr kumimoji="1" lang="ja-JP" altLang="en-US"/>
          </a:p>
        </p:txBody>
      </p:sp>
    </p:spTree>
    <p:extLst>
      <p:ext uri="{BB962C8B-B14F-4D97-AF65-F5344CB8AC3E}">
        <p14:creationId xmlns:p14="http://schemas.microsoft.com/office/powerpoint/2010/main" val="237436774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26</a:t>
            </a:fld>
            <a:endParaRPr kumimoji="1" lang="ja-JP" altLang="en-US"/>
          </a:p>
        </p:txBody>
      </p:sp>
    </p:spTree>
    <p:extLst>
      <p:ext uri="{BB962C8B-B14F-4D97-AF65-F5344CB8AC3E}">
        <p14:creationId xmlns:p14="http://schemas.microsoft.com/office/powerpoint/2010/main" val="41585997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27</a:t>
            </a:fld>
            <a:endParaRPr kumimoji="1" lang="ja-JP" altLang="en-US"/>
          </a:p>
        </p:txBody>
      </p:sp>
    </p:spTree>
    <p:extLst>
      <p:ext uri="{BB962C8B-B14F-4D97-AF65-F5344CB8AC3E}">
        <p14:creationId xmlns:p14="http://schemas.microsoft.com/office/powerpoint/2010/main" val="84619876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28</a:t>
            </a:fld>
            <a:endParaRPr kumimoji="1" lang="ja-JP" altLang="en-US"/>
          </a:p>
        </p:txBody>
      </p:sp>
    </p:spTree>
    <p:extLst>
      <p:ext uri="{BB962C8B-B14F-4D97-AF65-F5344CB8AC3E}">
        <p14:creationId xmlns:p14="http://schemas.microsoft.com/office/powerpoint/2010/main" val="1725306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29</a:t>
            </a:fld>
            <a:endParaRPr kumimoji="1" lang="ja-JP" altLang="en-US"/>
          </a:p>
        </p:txBody>
      </p:sp>
    </p:spTree>
    <p:extLst>
      <p:ext uri="{BB962C8B-B14F-4D97-AF65-F5344CB8AC3E}">
        <p14:creationId xmlns:p14="http://schemas.microsoft.com/office/powerpoint/2010/main" val="14996416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3</a:t>
            </a:fld>
            <a:endParaRPr kumimoji="1" lang="ja-JP" altLang="en-US"/>
          </a:p>
        </p:txBody>
      </p:sp>
    </p:spTree>
    <p:extLst>
      <p:ext uri="{BB962C8B-B14F-4D97-AF65-F5344CB8AC3E}">
        <p14:creationId xmlns:p14="http://schemas.microsoft.com/office/powerpoint/2010/main" val="366405978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30</a:t>
            </a:fld>
            <a:endParaRPr kumimoji="1" lang="ja-JP" altLang="en-US"/>
          </a:p>
        </p:txBody>
      </p:sp>
    </p:spTree>
    <p:extLst>
      <p:ext uri="{BB962C8B-B14F-4D97-AF65-F5344CB8AC3E}">
        <p14:creationId xmlns:p14="http://schemas.microsoft.com/office/powerpoint/2010/main" val="14335714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31</a:t>
            </a:fld>
            <a:endParaRPr kumimoji="1" lang="ja-JP" altLang="en-US"/>
          </a:p>
        </p:txBody>
      </p:sp>
    </p:spTree>
    <p:extLst>
      <p:ext uri="{BB962C8B-B14F-4D97-AF65-F5344CB8AC3E}">
        <p14:creationId xmlns:p14="http://schemas.microsoft.com/office/powerpoint/2010/main" val="15939114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32</a:t>
            </a:fld>
            <a:endParaRPr kumimoji="1" lang="ja-JP" altLang="en-US"/>
          </a:p>
        </p:txBody>
      </p:sp>
    </p:spTree>
    <p:extLst>
      <p:ext uri="{BB962C8B-B14F-4D97-AF65-F5344CB8AC3E}">
        <p14:creationId xmlns:p14="http://schemas.microsoft.com/office/powerpoint/2010/main" val="17402168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33</a:t>
            </a:fld>
            <a:endParaRPr kumimoji="1" lang="ja-JP" altLang="en-US"/>
          </a:p>
        </p:txBody>
      </p:sp>
    </p:spTree>
    <p:extLst>
      <p:ext uri="{BB962C8B-B14F-4D97-AF65-F5344CB8AC3E}">
        <p14:creationId xmlns:p14="http://schemas.microsoft.com/office/powerpoint/2010/main" val="12060989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34</a:t>
            </a:fld>
            <a:endParaRPr kumimoji="1" lang="ja-JP" altLang="en-US"/>
          </a:p>
        </p:txBody>
      </p:sp>
    </p:spTree>
    <p:extLst>
      <p:ext uri="{BB962C8B-B14F-4D97-AF65-F5344CB8AC3E}">
        <p14:creationId xmlns:p14="http://schemas.microsoft.com/office/powerpoint/2010/main" val="8144603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36</a:t>
            </a:fld>
            <a:endParaRPr kumimoji="1" lang="ja-JP" altLang="en-US"/>
          </a:p>
        </p:txBody>
      </p:sp>
    </p:spTree>
    <p:extLst>
      <p:ext uri="{BB962C8B-B14F-4D97-AF65-F5344CB8AC3E}">
        <p14:creationId xmlns:p14="http://schemas.microsoft.com/office/powerpoint/2010/main" val="2226720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4</a:t>
            </a:fld>
            <a:endParaRPr kumimoji="1" lang="ja-JP" altLang="en-US"/>
          </a:p>
        </p:txBody>
      </p:sp>
    </p:spTree>
    <p:extLst>
      <p:ext uri="{BB962C8B-B14F-4D97-AF65-F5344CB8AC3E}">
        <p14:creationId xmlns:p14="http://schemas.microsoft.com/office/powerpoint/2010/main" val="138099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5</a:t>
            </a:fld>
            <a:endParaRPr kumimoji="1" lang="ja-JP" altLang="en-US"/>
          </a:p>
        </p:txBody>
      </p:sp>
    </p:spTree>
    <p:extLst>
      <p:ext uri="{BB962C8B-B14F-4D97-AF65-F5344CB8AC3E}">
        <p14:creationId xmlns:p14="http://schemas.microsoft.com/office/powerpoint/2010/main" val="21270599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6</a:t>
            </a:fld>
            <a:endParaRPr kumimoji="1" lang="ja-JP" altLang="en-US"/>
          </a:p>
        </p:txBody>
      </p:sp>
    </p:spTree>
    <p:extLst>
      <p:ext uri="{BB962C8B-B14F-4D97-AF65-F5344CB8AC3E}">
        <p14:creationId xmlns:p14="http://schemas.microsoft.com/office/powerpoint/2010/main" val="3074672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7</a:t>
            </a:fld>
            <a:endParaRPr kumimoji="1" lang="ja-JP" altLang="en-US"/>
          </a:p>
        </p:txBody>
      </p:sp>
    </p:spTree>
    <p:extLst>
      <p:ext uri="{BB962C8B-B14F-4D97-AF65-F5344CB8AC3E}">
        <p14:creationId xmlns:p14="http://schemas.microsoft.com/office/powerpoint/2010/main" val="3162259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8</a:t>
            </a:fld>
            <a:endParaRPr kumimoji="1" lang="ja-JP" altLang="en-US"/>
          </a:p>
        </p:txBody>
      </p:sp>
    </p:spTree>
    <p:extLst>
      <p:ext uri="{BB962C8B-B14F-4D97-AF65-F5344CB8AC3E}">
        <p14:creationId xmlns:p14="http://schemas.microsoft.com/office/powerpoint/2010/main" val="2948206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F127A94-0056-4088-B5A1-911CF6BD5954}" type="slidenum">
              <a:rPr kumimoji="1" lang="ja-JP" altLang="en-US" smtClean="0"/>
              <a:t>9</a:t>
            </a:fld>
            <a:endParaRPr kumimoji="1" lang="ja-JP" altLang="en-US"/>
          </a:p>
        </p:txBody>
      </p:sp>
    </p:spTree>
    <p:extLst>
      <p:ext uri="{BB962C8B-B14F-4D97-AF65-F5344CB8AC3E}">
        <p14:creationId xmlns:p14="http://schemas.microsoft.com/office/powerpoint/2010/main" val="8818851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6564754-3148-41EF-97D5-D523465F7FE8}" type="datetime1">
              <a:rPr kumimoji="1" lang="ja-JP" altLang="en-US" smtClean="0"/>
              <a:t>2014/8/18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6" name="スライド番号プレースホルダー 5"/>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2714026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B9285A2-76B0-43E3-B0F2-D08C26C3E059}" type="datetime1">
              <a:rPr kumimoji="1" lang="ja-JP" altLang="en-US" smtClean="0"/>
              <a:t>2014/8/18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6" name="スライド番号プレースホルダー 5"/>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1474615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303A2F3-2996-4EF2-8F77-5C8580996132}" type="datetime1">
              <a:rPr kumimoji="1" lang="ja-JP" altLang="en-US" smtClean="0"/>
              <a:t>2014/8/18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6" name="スライド番号プレースホルダー 5"/>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601520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3E1E17E-677E-4D81-B801-0B8DCD6AC105}" type="datetime1">
              <a:rPr kumimoji="1" lang="ja-JP" altLang="en-US" smtClean="0"/>
              <a:t>2014/8/18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6" name="スライド番号プレースホルダー 5"/>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3368536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53B3798B-C995-48BB-B8CC-76EED2ED92D2}" type="datetime1">
              <a:rPr kumimoji="1" lang="ja-JP" altLang="en-US" smtClean="0"/>
              <a:t>2014/8/18</a:t>
            </a:fld>
            <a:endParaRPr kumimoji="1" lang="ja-JP" altLang="en-US"/>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6" name="スライド番号プレースホルダー 5"/>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1196171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ED1963E-EBD8-4C96-92DC-AAF4C7A4A58F}" type="datetime1">
              <a:rPr kumimoji="1" lang="ja-JP" altLang="en-US" smtClean="0"/>
              <a:t>2014/8/18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7" name="スライド番号プレースホルダー 6"/>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1567636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7D4BDE4-C8E1-49B8-8845-56C1A06745ED}" type="datetime1">
              <a:rPr kumimoji="1" lang="ja-JP" altLang="en-US" smtClean="0"/>
              <a:t>2014/8/18</a:t>
            </a:fld>
            <a:endParaRPr kumimoji="1" lang="ja-JP" altLang="en-US"/>
          </a:p>
        </p:txBody>
      </p:sp>
      <p:sp>
        <p:nvSpPr>
          <p:cNvPr id="8" name="フッター プレースホルダー 7"/>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9" name="スライド番号プレースホルダー 8"/>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11527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B7446155-527B-43FF-AE8A-BDDFD782DFB2}" type="datetime1">
              <a:rPr kumimoji="1" lang="ja-JP" altLang="en-US" smtClean="0"/>
              <a:t>2014/8/18</a:t>
            </a:fld>
            <a:endParaRPr kumimoji="1" lang="ja-JP" altLang="en-US"/>
          </a:p>
        </p:txBody>
      </p:sp>
      <p:sp>
        <p:nvSpPr>
          <p:cNvPr id="4" name="フッター プレースホルダー 3"/>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5" name="スライド番号プレースホルダー 4"/>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1612435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2EA3496-C62A-4DAD-AB01-D541FA8D301E}" type="datetime1">
              <a:rPr kumimoji="1" lang="ja-JP" altLang="en-US" smtClean="0"/>
              <a:t>2014/8/18</a:t>
            </a:fld>
            <a:endParaRPr kumimoji="1" lang="ja-JP" altLang="en-US"/>
          </a:p>
        </p:txBody>
      </p:sp>
      <p:sp>
        <p:nvSpPr>
          <p:cNvPr id="3" name="フッター プレースホルダー 2"/>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4" name="スライド番号プレースホルダー 3"/>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3185858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B7995A9-5BA4-4BAE-9FFC-018E7E8EB60A}" type="datetime1">
              <a:rPr kumimoji="1" lang="ja-JP" altLang="en-US" smtClean="0"/>
              <a:t>2014/8/18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7" name="スライド番号プレースホルダー 6"/>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21506756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531E15C-DF0D-4567-9382-27ABDA0BA428}" type="datetime1">
              <a:rPr kumimoji="1" lang="ja-JP" altLang="en-US" smtClean="0"/>
              <a:t>2014/8/18</a:t>
            </a:fld>
            <a:endParaRPr kumimoji="1" lang="ja-JP" altLang="en-US"/>
          </a:p>
        </p:txBody>
      </p:sp>
      <p:sp>
        <p:nvSpPr>
          <p:cNvPr id="6" name="フッター プレースホルダー 5"/>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7" name="スライド番号プレースホルダー 6"/>
          <p:cNvSpPr>
            <a:spLocks noGrp="1"/>
          </p:cNvSpPr>
          <p:nvPr>
            <p:ph type="sldNum" sz="quarter" idx="12"/>
          </p:nvPr>
        </p:nvSpPr>
        <p:spPr/>
        <p:txBody>
          <a:body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318076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36355-7C70-450F-8A43-1AB7D0744D29}" type="datetime1">
              <a:rPr kumimoji="1" lang="ja-JP" altLang="en-US" smtClean="0"/>
              <a:t>2014/8/18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0B90E9-D96D-409F-89B5-19F7505A4C8E}" type="slidenum">
              <a:rPr kumimoji="1" lang="ja-JP" altLang="en-US" smtClean="0"/>
              <a:t>‹#›</a:t>
            </a:fld>
            <a:endParaRPr kumimoji="1" lang="ja-JP" altLang="en-US"/>
          </a:p>
        </p:txBody>
      </p:sp>
    </p:spTree>
    <p:extLst>
      <p:ext uri="{BB962C8B-B14F-4D97-AF65-F5344CB8AC3E}">
        <p14:creationId xmlns:p14="http://schemas.microsoft.com/office/powerpoint/2010/main" val="4169077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1628801"/>
            <a:ext cx="7772400" cy="1971650"/>
          </a:xfrm>
          <a:solidFill>
            <a:srgbClr val="92D050"/>
          </a:solidFill>
        </p:spPr>
        <p:txBody>
          <a:bodyPr>
            <a:normAutofit fontScale="90000"/>
          </a:bodyPr>
          <a:lstStyle/>
          <a:p>
            <a:r>
              <a:rPr lang="ja-JP" altLang="ja-JP" dirty="0"/>
              <a:t>真のグローバル化と日本の言語教育の未来像</a:t>
            </a:r>
            <a:br>
              <a:rPr lang="ja-JP" altLang="ja-JP" dirty="0"/>
            </a:br>
            <a:endParaRPr kumimoji="1" lang="ja-JP" altLang="en-US" dirty="0"/>
          </a:p>
        </p:txBody>
      </p:sp>
      <p:sp>
        <p:nvSpPr>
          <p:cNvPr id="3" name="サブタイトル 2"/>
          <p:cNvSpPr>
            <a:spLocks noGrp="1"/>
          </p:cNvSpPr>
          <p:nvPr>
            <p:ph type="subTitle" idx="1"/>
          </p:nvPr>
        </p:nvSpPr>
        <p:spPr/>
        <p:style>
          <a:lnRef idx="1">
            <a:schemeClr val="accent2"/>
          </a:lnRef>
          <a:fillRef idx="2">
            <a:schemeClr val="accent2"/>
          </a:fillRef>
          <a:effectRef idx="1">
            <a:schemeClr val="accent2"/>
          </a:effectRef>
          <a:fontRef idx="minor">
            <a:schemeClr val="dk1"/>
          </a:fontRef>
        </p:style>
        <p:txBody>
          <a:bodyPr>
            <a:normAutofit/>
          </a:bodyPr>
          <a:lstStyle/>
          <a:p>
            <a:r>
              <a:rPr lang="ja-JP" altLang="ja-JP" dirty="0" smtClean="0">
                <a:solidFill>
                  <a:schemeClr val="tx1"/>
                </a:solidFill>
              </a:rPr>
              <a:t>三浦　孝</a:t>
            </a:r>
            <a:br>
              <a:rPr lang="ja-JP" altLang="ja-JP" dirty="0" smtClean="0">
                <a:solidFill>
                  <a:schemeClr val="tx1"/>
                </a:solidFill>
              </a:rPr>
            </a:br>
            <a:r>
              <a:rPr lang="ja-JP" altLang="ja-JP" dirty="0" smtClean="0">
                <a:solidFill>
                  <a:schemeClr val="tx1"/>
                </a:solidFill>
              </a:rPr>
              <a:t>（静岡大学・名誉教授）</a:t>
            </a:r>
            <a:r>
              <a:rPr lang="ja-JP" altLang="ja-JP" dirty="0" smtClean="0"/>
              <a:t/>
            </a:r>
            <a:br>
              <a:rPr lang="ja-JP" altLang="ja-JP" dirty="0" smtClean="0"/>
            </a:br>
            <a:r>
              <a:rPr lang="en-US" altLang="ja-JP" sz="2600" dirty="0">
                <a:solidFill>
                  <a:schemeClr val="tx1"/>
                </a:solidFill>
              </a:rPr>
              <a:t>http://homepage3.nifty.com/tutormiura/</a:t>
            </a:r>
            <a:endParaRPr kumimoji="1" lang="ja-JP" altLang="en-US" sz="2600" dirty="0">
              <a:solidFill>
                <a:schemeClr val="tx1"/>
              </a:solidFill>
            </a:endParaRPr>
          </a:p>
        </p:txBody>
      </p:sp>
      <p:sp>
        <p:nvSpPr>
          <p:cNvPr id="5" name="フッター プレースホルダー 4"/>
          <p:cNvSpPr>
            <a:spLocks noGrp="1"/>
          </p:cNvSpPr>
          <p:nvPr>
            <p:ph type="ftr" sz="quarter" idx="11"/>
          </p:nvPr>
        </p:nvSpPr>
        <p:spPr>
          <a:xfrm>
            <a:off x="1619672" y="6165305"/>
            <a:ext cx="6552728" cy="432048"/>
          </a:xfrm>
        </p:spPr>
        <p:txBody>
          <a:bodyPr/>
          <a:lstStyle/>
          <a:p>
            <a:r>
              <a:rPr kumimoji="1" lang="en-US" altLang="zh-TW" dirty="0" smtClean="0"/>
              <a:t>2014</a:t>
            </a:r>
            <a:r>
              <a:rPr kumimoji="1" lang="zh-TW" altLang="en-US" dirty="0" smtClean="0"/>
              <a:t>年</a:t>
            </a:r>
            <a:r>
              <a:rPr kumimoji="1" lang="en-US" altLang="zh-TW" dirty="0" smtClean="0"/>
              <a:t>8</a:t>
            </a:r>
            <a:r>
              <a:rPr kumimoji="1" lang="zh-TW" altLang="en-US" dirty="0" smtClean="0"/>
              <a:t>月</a:t>
            </a:r>
            <a:r>
              <a:rPr kumimoji="1" lang="en-US" altLang="zh-TW" dirty="0" smtClean="0"/>
              <a:t>16</a:t>
            </a:r>
            <a:r>
              <a:rPr kumimoji="1" lang="zh-TW" altLang="en-US" dirty="0" smtClean="0"/>
              <a:t>日　英語授業研究学会設立</a:t>
            </a:r>
            <a:r>
              <a:rPr kumimoji="1" lang="en-US" altLang="zh-TW" dirty="0" smtClean="0"/>
              <a:t>25</a:t>
            </a:r>
            <a:r>
              <a:rPr kumimoji="1" lang="zh-TW" altLang="en-US" dirty="0" smtClean="0"/>
              <a:t>周年記念全国大会記念講演　神奈川大学</a:t>
            </a:r>
            <a:endParaRPr kumimoji="1" lang="ja-JP" altLang="en-US" dirty="0"/>
          </a:p>
        </p:txBody>
      </p:sp>
    </p:spTree>
    <p:extLst>
      <p:ext uri="{BB962C8B-B14F-4D97-AF65-F5344CB8AC3E}">
        <p14:creationId xmlns:p14="http://schemas.microsoft.com/office/powerpoint/2010/main" val="4081787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a:solidFill>
            <a:srgbClr val="FFFF00"/>
          </a:solidFill>
        </p:spPr>
        <p:txBody>
          <a:bodyPr>
            <a:normAutofit fontScale="90000"/>
          </a:bodyPr>
          <a:lstStyle/>
          <a:p>
            <a:r>
              <a:rPr lang="ja-JP" altLang="en-US" dirty="0" smtClean="0"/>
              <a:t>日本政府</a:t>
            </a:r>
            <a:r>
              <a:rPr kumimoji="1" lang="ja-JP" altLang="en-US" dirty="0" smtClean="0"/>
              <a:t>の姿勢</a:t>
            </a:r>
            <a:endParaRPr kumimoji="1" lang="ja-JP" altLang="en-US" dirty="0"/>
          </a:p>
        </p:txBody>
      </p:sp>
      <p:sp>
        <p:nvSpPr>
          <p:cNvPr id="3" name="コンテンツ プレースホルダー 2"/>
          <p:cNvSpPr>
            <a:spLocks noGrp="1"/>
          </p:cNvSpPr>
          <p:nvPr>
            <p:ph idx="1"/>
          </p:nvPr>
        </p:nvSpPr>
        <p:spPr>
          <a:xfrm>
            <a:off x="457200" y="1600200"/>
            <a:ext cx="8229600" cy="4781128"/>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r>
              <a:rPr kumimoji="1" lang="ja-JP" altLang="en-US" dirty="0" smtClean="0"/>
              <a:t>新自由主義の後発国として、グローバル資本主義に追随し米英に追いつくことを目指す</a:t>
            </a:r>
            <a:endParaRPr kumimoji="1" lang="en-US" altLang="ja-JP" dirty="0" smtClean="0"/>
          </a:p>
          <a:p>
            <a:r>
              <a:rPr lang="ja-JP" altLang="en-US" dirty="0" smtClean="0"/>
              <a:t>日本を戦争できる国・戦争で儲かる国とするために憲法改編・軍備拡張・武器輸出・核戦略を推進する。</a:t>
            </a:r>
            <a:endParaRPr lang="en-US" altLang="ja-JP" dirty="0" smtClean="0"/>
          </a:p>
          <a:p>
            <a:r>
              <a:rPr lang="ja-JP" altLang="en-US" dirty="0" smtClean="0"/>
              <a:t>中国・韓国との摩擦⇒国民の不安を高め、憲法改正と軍拡路線への支持拡大を目ざす。</a:t>
            </a:r>
            <a:endParaRPr lang="en-US" altLang="ja-JP" dirty="0" smtClean="0"/>
          </a:p>
          <a:p>
            <a:pPr marL="0" indent="0">
              <a:buNone/>
            </a:pPr>
            <a:r>
              <a:rPr kumimoji="1" lang="ja-JP" altLang="en-US" dirty="0" smtClean="0">
                <a:solidFill>
                  <a:srgbClr val="FF0000"/>
                </a:solidFill>
              </a:rPr>
              <a:t>⇒その</a:t>
            </a:r>
            <a:r>
              <a:rPr kumimoji="1" lang="ja-JP" altLang="en-US" dirty="0">
                <a:solidFill>
                  <a:srgbClr val="FF0000"/>
                </a:solidFill>
              </a:rPr>
              <a:t>ため</a:t>
            </a:r>
            <a:r>
              <a:rPr kumimoji="1" lang="ja-JP" altLang="en-US" dirty="0" smtClean="0">
                <a:solidFill>
                  <a:srgbClr val="FF0000"/>
                </a:solidFill>
              </a:rPr>
              <a:t>に、グローバル資本主義と武装路線を支持する教育を行う。</a:t>
            </a:r>
            <a:endParaRPr kumimoji="1" lang="en-US" altLang="ja-JP" dirty="0" smtClean="0">
              <a:solidFill>
                <a:srgbClr val="FF0000"/>
              </a:solidFill>
            </a:endParaRPr>
          </a:p>
          <a:p>
            <a:pPr marL="0" indent="0">
              <a:buNone/>
            </a:pPr>
            <a:r>
              <a:rPr lang="ja-JP" altLang="en-US" dirty="0" smtClean="0">
                <a:solidFill>
                  <a:srgbClr val="7030A0"/>
                </a:solidFill>
              </a:rPr>
              <a:t>⇒その思想的拠り所として「愛国心」教育を行う。</a:t>
            </a:r>
            <a:endParaRPr kumimoji="1" lang="en-US" altLang="ja-JP" dirty="0" smtClean="0">
              <a:solidFill>
                <a:srgbClr val="7030A0"/>
              </a:solidFill>
            </a:endParaRPr>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722812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p:cTn id="7"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 calcmode="lin" valueType="num">
                                      <p:cBhvr>
                                        <p:cTn id="1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a:solidFill>
            <a:schemeClr val="tx1"/>
          </a:solidFill>
        </p:spPr>
        <p:txBody>
          <a:bodyPr>
            <a:normAutofit fontScale="90000"/>
          </a:bodyPr>
          <a:lstStyle/>
          <a:p>
            <a:r>
              <a:rPr kumimoji="1" lang="ja-JP" altLang="en-US" dirty="0" smtClean="0">
                <a:solidFill>
                  <a:schemeClr val="bg1"/>
                </a:solidFill>
              </a:rPr>
              <a:t>教育で予想される</a:t>
            </a:r>
            <a:r>
              <a:rPr kumimoji="1" lang="en-US" altLang="ja-JP" dirty="0" smtClean="0">
                <a:solidFill>
                  <a:schemeClr val="bg1"/>
                </a:solidFill>
              </a:rPr>
              <a:t/>
            </a:r>
            <a:br>
              <a:rPr kumimoji="1" lang="en-US" altLang="ja-JP" dirty="0" smtClean="0">
                <a:solidFill>
                  <a:schemeClr val="bg1"/>
                </a:solidFill>
              </a:rPr>
            </a:br>
            <a:r>
              <a:rPr kumimoji="1" lang="ja-JP" altLang="en-US" dirty="0" smtClean="0">
                <a:solidFill>
                  <a:schemeClr val="bg1"/>
                </a:solidFill>
              </a:rPr>
              <a:t>グローバル化の影響</a:t>
            </a:r>
            <a:endParaRPr kumimoji="1" lang="ja-JP" altLang="en-US" dirty="0">
              <a:solidFill>
                <a:schemeClr val="bg1"/>
              </a:solidFill>
            </a:endParaRPr>
          </a:p>
        </p:txBody>
      </p:sp>
      <p:sp>
        <p:nvSpPr>
          <p:cNvPr id="3" name="コンテンツ プレースホルダー 2"/>
          <p:cNvSpPr>
            <a:spLocks noGrp="1"/>
          </p:cNvSpPr>
          <p:nvPr>
            <p:ph idx="1"/>
          </p:nvPr>
        </p:nvSpPr>
        <p:spPr>
          <a:xfrm>
            <a:off x="457200" y="1268760"/>
            <a:ext cx="8229600" cy="4857403"/>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r>
              <a:rPr lang="ja-JP" altLang="en-US" dirty="0" smtClean="0"/>
              <a:t>多国籍大資本（現存の日本の大企業も多国籍企業化）が、日本のためではなく、</a:t>
            </a:r>
            <a:r>
              <a:rPr lang="ja-JP" altLang="en-US" u="sng" dirty="0" smtClean="0"/>
              <a:t>自己繁栄のために</a:t>
            </a:r>
            <a:r>
              <a:rPr lang="ja-JP" altLang="en-US" dirty="0" smtClean="0"/>
              <a:t>企業活動を行い政治を左右する。（賃金や税としての還元は最低限で）</a:t>
            </a:r>
            <a:endParaRPr lang="en-US" altLang="ja-JP" dirty="0" smtClean="0"/>
          </a:p>
          <a:p>
            <a:r>
              <a:rPr lang="ja-JP" altLang="en-US" dirty="0" smtClean="0"/>
              <a:t>規制</a:t>
            </a:r>
            <a:r>
              <a:rPr lang="ja-JP" altLang="en-US" dirty="0"/>
              <a:t>緩和に</a:t>
            </a:r>
            <a:r>
              <a:rPr lang="ja-JP" altLang="en-US" dirty="0" smtClean="0"/>
              <a:t>よる外国製品と外国人</a:t>
            </a:r>
            <a:r>
              <a:rPr lang="ja-JP" altLang="en-US" dirty="0"/>
              <a:t>労働者の国内大量</a:t>
            </a:r>
            <a:r>
              <a:rPr lang="ja-JP" altLang="en-US" dirty="0" smtClean="0"/>
              <a:t>流入→農業・水産業の崩壊と日本人労働者の大量失業</a:t>
            </a:r>
            <a:endParaRPr lang="en-US" altLang="ja-JP" dirty="0" smtClean="0"/>
          </a:p>
          <a:p>
            <a:r>
              <a:rPr lang="ja-JP" altLang="en-US" dirty="0" smtClean="0"/>
              <a:t>多民族雑居社会の出現→</a:t>
            </a:r>
            <a:r>
              <a:rPr lang="ja-JP" altLang="en-US" dirty="0" smtClean="0">
                <a:solidFill>
                  <a:srgbClr val="FF0000"/>
                </a:solidFill>
              </a:rPr>
              <a:t>イギリス・フランスですら失敗している多民族共存社会を日本が志向できるか？</a:t>
            </a:r>
            <a:endParaRPr lang="ja-JP" altLang="en-US" dirty="0">
              <a:solidFill>
                <a:srgbClr val="FF0000"/>
              </a:solidFill>
            </a:endParaRPr>
          </a:p>
          <a:p>
            <a:r>
              <a:rPr kumimoji="1" lang="ja-JP" altLang="en-US" dirty="0" smtClean="0">
                <a:solidFill>
                  <a:srgbClr val="FF0000"/>
                </a:solidFill>
              </a:rPr>
              <a:t>教育格差の拡大と固定化、子供の貧困の激化</a:t>
            </a:r>
            <a:endParaRPr kumimoji="1" lang="en-US" altLang="ja-JP" dirty="0" smtClean="0">
              <a:solidFill>
                <a:srgbClr val="FF0000"/>
              </a:solidFill>
            </a:endParaRPr>
          </a:p>
          <a:p>
            <a:pPr marL="342900" lvl="1" indent="-342900">
              <a:buFont typeface="Arial" panose="020B0604020202020204" pitchFamily="34" charset="0"/>
              <a:buChar char="•"/>
            </a:pPr>
            <a:r>
              <a:rPr lang="ja-JP" altLang="en-US" dirty="0" smtClean="0"/>
              <a:t>就職</a:t>
            </a:r>
            <a:r>
              <a:rPr lang="ja-JP" altLang="en-US" dirty="0"/>
              <a:t>格差拡大とイングリッシュ・</a:t>
            </a:r>
            <a:r>
              <a:rPr lang="ja-JP" altLang="en-US" dirty="0" smtClean="0"/>
              <a:t>ディバイドの激化</a:t>
            </a:r>
            <a:endParaRPr lang="en-US" altLang="ja-JP" dirty="0" smtClean="0"/>
          </a:p>
          <a:p>
            <a:pPr marL="742950" lvl="2" indent="-342900"/>
            <a:r>
              <a:rPr lang="ja-JP" altLang="en-US" i="1" dirty="0" smtClean="0"/>
              <a:t>グローバル</a:t>
            </a:r>
            <a:r>
              <a:rPr lang="ja-JP" altLang="en-US" i="1" dirty="0"/>
              <a:t>世界に打って出ることのできる</a:t>
            </a:r>
            <a:r>
              <a:rPr lang="ja-JP" altLang="en-US" i="1" dirty="0">
                <a:solidFill>
                  <a:srgbClr val="EF1DE5"/>
                </a:solidFill>
              </a:rPr>
              <a:t>少数の傑物</a:t>
            </a:r>
            <a:r>
              <a:rPr lang="ja-JP" altLang="en-US" i="1" dirty="0"/>
              <a:t>と、打って出る力・意欲・技術の無い</a:t>
            </a:r>
            <a:r>
              <a:rPr lang="ja-JP" altLang="en-US" b="1" i="1" dirty="0">
                <a:solidFill>
                  <a:srgbClr val="00B050"/>
                </a:solidFill>
              </a:rPr>
              <a:t>大多数の</a:t>
            </a:r>
            <a:r>
              <a:rPr lang="ja-JP" altLang="en-US" b="1" i="1" dirty="0" smtClean="0">
                <a:solidFill>
                  <a:srgbClr val="00B050"/>
                </a:solidFill>
              </a:rPr>
              <a:t>敗者</a:t>
            </a:r>
            <a:r>
              <a:rPr lang="ja-JP" altLang="en-US" i="1" dirty="0" smtClean="0"/>
              <a:t>の発生→ギャング化・アルカイダ化の危険</a:t>
            </a:r>
            <a:endParaRPr lang="en-US" altLang="ja-JP" dirty="0" smtClean="0"/>
          </a:p>
          <a:p>
            <a:r>
              <a:rPr kumimoji="1" lang="ja-JP" altLang="en-US" dirty="0"/>
              <a:t>国民</a:t>
            </a:r>
            <a:r>
              <a:rPr kumimoji="1" lang="ja-JP" altLang="en-US" dirty="0" smtClean="0"/>
              <a:t>意識の危機：→国民としての誇り・夢の喪失</a:t>
            </a:r>
            <a:endParaRPr kumimoji="1" lang="en-US" altLang="ja-JP" dirty="0" smtClean="0"/>
          </a:p>
          <a:p>
            <a:pPr lvl="1"/>
            <a:r>
              <a:rPr lang="ja-JP" altLang="en-US" dirty="0">
                <a:solidFill>
                  <a:srgbClr val="FF0000"/>
                </a:solidFill>
              </a:rPr>
              <a:t>政府</a:t>
            </a:r>
            <a:r>
              <a:rPr lang="ja-JP" altLang="en-US" dirty="0" smtClean="0">
                <a:solidFill>
                  <a:srgbClr val="FF0000"/>
                </a:solidFill>
              </a:rPr>
              <a:t>の言う</a:t>
            </a:r>
            <a:r>
              <a:rPr kumimoji="1" lang="ja-JP" altLang="en-US" dirty="0" smtClean="0">
                <a:solidFill>
                  <a:srgbClr val="FF0000"/>
                </a:solidFill>
              </a:rPr>
              <a:t>「愛国心」</a:t>
            </a:r>
            <a:r>
              <a:rPr kumimoji="1" lang="ja-JP" altLang="en-US" dirty="0" err="1" smtClean="0">
                <a:solidFill>
                  <a:srgbClr val="FF0000"/>
                </a:solidFill>
              </a:rPr>
              <a:t>か</a:t>
            </a:r>
            <a:r>
              <a:rPr kumimoji="1" lang="en-US" altLang="ja-JP" dirty="0" smtClean="0">
                <a:solidFill>
                  <a:srgbClr val="FF0000"/>
                </a:solidFill>
              </a:rPr>
              <a:t>/</a:t>
            </a:r>
            <a:r>
              <a:rPr kumimoji="1" lang="ja-JP" altLang="en-US" dirty="0" smtClean="0">
                <a:solidFill>
                  <a:srgbClr val="FF0000"/>
                </a:solidFill>
              </a:rPr>
              <a:t>アトム化された「無関心」しか選択肢が無い。</a:t>
            </a:r>
            <a:endParaRPr kumimoji="1" lang="en-US" altLang="ja-JP" dirty="0" smtClean="0">
              <a:solidFill>
                <a:srgbClr val="FF0000"/>
              </a:solidFill>
            </a:endParaRPr>
          </a:p>
          <a:p>
            <a:pPr marL="457200" lvl="1" indent="0">
              <a:buNone/>
            </a:pPr>
            <a:endParaRPr lang="en-US" altLang="ja-JP" i="1" dirty="0" smtClean="0">
              <a:solidFill>
                <a:srgbClr val="FF0000"/>
              </a:solidFill>
            </a:endParaRPr>
          </a:p>
        </p:txBody>
      </p:sp>
      <p:sp>
        <p:nvSpPr>
          <p:cNvPr id="4" name="角丸四角形吹き出し 3"/>
          <p:cNvSpPr/>
          <p:nvPr/>
        </p:nvSpPr>
        <p:spPr>
          <a:xfrm>
            <a:off x="2699792" y="5877272"/>
            <a:ext cx="1440160" cy="648072"/>
          </a:xfrm>
          <a:prstGeom prst="wedgeRoundRectCallout">
            <a:avLst>
              <a:gd name="adj1" fmla="val -29516"/>
              <a:gd name="adj2" fmla="val -7425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支配する側</a:t>
            </a:r>
            <a:endParaRPr kumimoji="1" lang="ja-JP" altLang="en-US" dirty="0"/>
          </a:p>
        </p:txBody>
      </p:sp>
      <p:sp>
        <p:nvSpPr>
          <p:cNvPr id="5" name="角丸四角形吹き出し 4"/>
          <p:cNvSpPr/>
          <p:nvPr/>
        </p:nvSpPr>
        <p:spPr>
          <a:xfrm>
            <a:off x="5963061" y="5899045"/>
            <a:ext cx="1656184" cy="648072"/>
          </a:xfrm>
          <a:prstGeom prst="wedgeRoundRectCallout">
            <a:avLst>
              <a:gd name="adj1" fmla="val -29516"/>
              <a:gd name="adj2" fmla="val -7425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支配される側</a:t>
            </a:r>
            <a:endParaRPr kumimoji="1" lang="ja-JP" altLang="en-US" dirty="0"/>
          </a:p>
        </p:txBody>
      </p:sp>
      <p:sp>
        <p:nvSpPr>
          <p:cNvPr id="6" name="円形吹き出し 5"/>
          <p:cNvSpPr/>
          <p:nvPr/>
        </p:nvSpPr>
        <p:spPr>
          <a:xfrm>
            <a:off x="7619245" y="2969830"/>
            <a:ext cx="1728192" cy="864096"/>
          </a:xfrm>
          <a:prstGeom prst="wedgeEllipseCallout">
            <a:avLst>
              <a:gd name="adj1" fmla="val -95970"/>
              <a:gd name="adj2" fmla="val 113880"/>
            </a:avLst>
          </a:prstGeom>
          <a:solidFill>
            <a:srgbClr val="EF1D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理想が持てているのか？</a:t>
            </a:r>
            <a:endParaRPr kumimoji="1" lang="ja-JP" altLang="en-US" dirty="0">
              <a:solidFill>
                <a:schemeClr val="tx1"/>
              </a:solidFill>
            </a:endParaRPr>
          </a:p>
        </p:txBody>
      </p:sp>
      <p:sp>
        <p:nvSpPr>
          <p:cNvPr id="7" name="円形吹き出し 6"/>
          <p:cNvSpPr/>
          <p:nvPr/>
        </p:nvSpPr>
        <p:spPr>
          <a:xfrm>
            <a:off x="2987824" y="2973705"/>
            <a:ext cx="2397722" cy="1152128"/>
          </a:xfrm>
          <a:prstGeom prst="wedgeEllipseCallout">
            <a:avLst>
              <a:gd name="adj1" fmla="val -2903"/>
              <a:gd name="adj2" fmla="val 86079"/>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教育は生徒の願いに真正面に向き合って</a:t>
            </a:r>
            <a:r>
              <a:rPr lang="ja-JP" altLang="en-US" dirty="0">
                <a:solidFill>
                  <a:schemeClr val="tx1"/>
                </a:solidFill>
              </a:rPr>
              <a:t>きた</a:t>
            </a:r>
            <a:r>
              <a:rPr kumimoji="1" lang="ja-JP" altLang="en-US" dirty="0" smtClean="0">
                <a:solidFill>
                  <a:schemeClr val="tx1"/>
                </a:solidFill>
              </a:rPr>
              <a:t>か？</a:t>
            </a:r>
            <a:endParaRPr kumimoji="1" lang="ja-JP" altLang="en-US" dirty="0">
              <a:solidFill>
                <a:schemeClr val="tx1"/>
              </a:solidFill>
            </a:endParaRPr>
          </a:p>
        </p:txBody>
      </p:sp>
      <p:sp>
        <p:nvSpPr>
          <p:cNvPr id="9" name="フッター プレースホルダー 8"/>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371564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inVertic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a:solidFill>
            <a:srgbClr val="FFFF00"/>
          </a:solidFill>
        </p:spPr>
        <p:txBody>
          <a:bodyPr>
            <a:noAutofit/>
          </a:bodyPr>
          <a:lstStyle/>
          <a:p>
            <a:r>
              <a:rPr kumimoji="1" lang="ja-JP" altLang="en-US" sz="3200" dirty="0" smtClean="0"/>
              <a:t>これからの世界の中で</a:t>
            </a:r>
            <a:r>
              <a:rPr kumimoji="1" lang="en-US" altLang="ja-JP" sz="3200" dirty="0" smtClean="0"/>
              <a:t/>
            </a:r>
            <a:br>
              <a:rPr kumimoji="1" lang="en-US" altLang="ja-JP" sz="3200" dirty="0" smtClean="0"/>
            </a:br>
            <a:r>
              <a:rPr kumimoji="1" lang="ja-JP" altLang="en-US" sz="3200" dirty="0" smtClean="0"/>
              <a:t>私たちが守るべき「日本」「日本人」とは何か？</a:t>
            </a:r>
            <a:endParaRPr kumimoji="1" lang="ja-JP" altLang="en-US" sz="3200" dirty="0"/>
          </a:p>
        </p:txBody>
      </p:sp>
      <p:sp>
        <p:nvSpPr>
          <p:cNvPr id="3" name="コンテンツ プレースホルダー 2"/>
          <p:cNvSpPr>
            <a:spLocks noGrp="1"/>
          </p:cNvSpPr>
          <p:nvPr>
            <p:ph idx="1"/>
          </p:nvPr>
        </p:nvSpPr>
        <p:spPr>
          <a:xfrm>
            <a:off x="457200" y="1412776"/>
            <a:ext cx="8229600" cy="4968552"/>
          </a:xfrm>
          <a:solidFill>
            <a:schemeClr val="accent6">
              <a:lumMod val="40000"/>
              <a:lumOff val="60000"/>
            </a:schemeClr>
          </a:solidFill>
        </p:spPr>
        <p:txBody>
          <a:bodyPr>
            <a:normAutofit fontScale="70000" lnSpcReduction="20000"/>
          </a:bodyPr>
          <a:lstStyle/>
          <a:p>
            <a:pPr marL="514350" indent="-514350">
              <a:buFont typeface="+mj-lt"/>
              <a:buAutoNum type="alphaLcPeriod"/>
            </a:pPr>
            <a:r>
              <a:rPr kumimoji="1" lang="ja-JP" altLang="en-US" dirty="0" smtClean="0"/>
              <a:t>戦後、政府と国粋的勢力は着実に「愛国心」教育</a:t>
            </a:r>
            <a:r>
              <a:rPr lang="ja-JP" altLang="en-US" dirty="0"/>
              <a:t>制度</a:t>
            </a:r>
            <a:r>
              <a:rPr kumimoji="1" lang="ja-JP" altLang="en-US" dirty="0" smtClean="0"/>
              <a:t>を積み上げてきた。</a:t>
            </a:r>
            <a:endParaRPr kumimoji="1" lang="en-US" altLang="ja-JP" dirty="0" smtClean="0"/>
          </a:p>
          <a:p>
            <a:pPr marL="457200" lvl="1" indent="0">
              <a:buNone/>
            </a:pPr>
            <a:r>
              <a:rPr kumimoji="1" lang="ja-JP" altLang="en-US" dirty="0" smtClean="0">
                <a:solidFill>
                  <a:schemeClr val="bg2">
                    <a:lumMod val="25000"/>
                  </a:schemeClr>
                </a:solidFill>
              </a:rPr>
              <a:t>靖国神社</a:t>
            </a:r>
            <a:r>
              <a:rPr kumimoji="1" lang="ja-JP" altLang="en-US" smtClean="0">
                <a:solidFill>
                  <a:schemeClr val="bg2">
                    <a:lumMod val="25000"/>
                  </a:schemeClr>
                </a:solidFill>
              </a:rPr>
              <a:t>国家</a:t>
            </a:r>
            <a:r>
              <a:rPr kumimoji="1" lang="ja-JP" altLang="en-US" smtClean="0">
                <a:solidFill>
                  <a:schemeClr val="bg2">
                    <a:lumMod val="25000"/>
                  </a:schemeClr>
                </a:solidFill>
              </a:rPr>
              <a:t>護持法案（廃案）・</a:t>
            </a:r>
            <a:r>
              <a:rPr kumimoji="1" lang="ja-JP" altLang="en-US" dirty="0" smtClean="0">
                <a:solidFill>
                  <a:schemeClr val="bg2">
                    <a:lumMod val="25000"/>
                  </a:schemeClr>
                </a:solidFill>
              </a:rPr>
              <a:t>教科書検定制度・国旗国歌法・教育委員会制度改編・教育基本法改編・機密保護法・</a:t>
            </a:r>
            <a:r>
              <a:rPr kumimoji="1" lang="en-US" altLang="ja-JP" dirty="0" smtClean="0">
                <a:solidFill>
                  <a:schemeClr val="bg2">
                    <a:lumMod val="25000"/>
                  </a:schemeClr>
                </a:solidFill>
              </a:rPr>
              <a:t>NHK</a:t>
            </a:r>
            <a:r>
              <a:rPr kumimoji="1" lang="ja-JP" altLang="en-US" dirty="0" smtClean="0">
                <a:solidFill>
                  <a:schemeClr val="bg2">
                    <a:lumMod val="25000"/>
                  </a:schemeClr>
                </a:solidFill>
              </a:rPr>
              <a:t>会長人事</a:t>
            </a:r>
            <a:endParaRPr kumimoji="1" lang="en-US" altLang="ja-JP" dirty="0" smtClean="0">
              <a:solidFill>
                <a:schemeClr val="bg2">
                  <a:lumMod val="25000"/>
                </a:schemeClr>
              </a:solidFill>
            </a:endParaRPr>
          </a:p>
          <a:p>
            <a:pPr marL="514350" indent="-514350">
              <a:buFont typeface="+mj-lt"/>
              <a:buAutoNum type="alphaLcPeriod"/>
            </a:pPr>
            <a:r>
              <a:rPr lang="ja-JP" altLang="en-US" dirty="0">
                <a:solidFill>
                  <a:srgbClr val="C00000"/>
                </a:solidFill>
              </a:rPr>
              <a:t>それ</a:t>
            </a:r>
            <a:r>
              <a:rPr lang="ja-JP" altLang="en-US" dirty="0" smtClean="0">
                <a:solidFill>
                  <a:srgbClr val="C00000"/>
                </a:solidFill>
              </a:rPr>
              <a:t>に対して左派あるいは「民主勢力」は、日本人論を組織として議論・提案することを「いけないこと」として避けてきたのではないか。</a:t>
            </a:r>
            <a:endParaRPr lang="en-US" altLang="ja-JP" dirty="0" smtClean="0">
              <a:solidFill>
                <a:srgbClr val="C00000"/>
              </a:solidFill>
            </a:endParaRPr>
          </a:p>
          <a:p>
            <a:pPr marL="514350" indent="-514350">
              <a:buFont typeface="+mj-lt"/>
              <a:buAutoNum type="alphaLcPeriod"/>
            </a:pPr>
            <a:r>
              <a:rPr lang="ja-JP" altLang="en-US" dirty="0" smtClean="0">
                <a:solidFill>
                  <a:srgbClr val="002060"/>
                </a:solidFill>
              </a:rPr>
              <a:t>民間の動きは、新興宗教を除いてほぼ皆無。</a:t>
            </a:r>
            <a:endParaRPr lang="en-US" altLang="ja-JP" dirty="0" smtClean="0">
              <a:solidFill>
                <a:srgbClr val="002060"/>
              </a:solidFill>
            </a:endParaRPr>
          </a:p>
          <a:p>
            <a:pPr marL="514350" indent="-514350">
              <a:buFont typeface="+mj-lt"/>
              <a:buAutoNum type="alphaLcPeriod"/>
            </a:pPr>
            <a:r>
              <a:rPr kumimoji="1" lang="ja-JP" altLang="en-US" dirty="0">
                <a:solidFill>
                  <a:schemeClr val="accent6">
                    <a:lumMod val="50000"/>
                  </a:schemeClr>
                </a:solidFill>
              </a:rPr>
              <a:t>そのために</a:t>
            </a:r>
            <a:r>
              <a:rPr kumimoji="1" lang="ja-JP" altLang="en-US" dirty="0" smtClean="0">
                <a:solidFill>
                  <a:schemeClr val="accent6">
                    <a:lumMod val="50000"/>
                  </a:schemeClr>
                </a:solidFill>
              </a:rPr>
              <a:t>、外国人や外国資本が大挙して流入してくる時代を前にして、日本の何を誇りとし、何を守るべきかについての国民的コンセンサスが存在しない。</a:t>
            </a:r>
            <a:endParaRPr kumimoji="1" lang="en-US" altLang="ja-JP" dirty="0" smtClean="0">
              <a:solidFill>
                <a:schemeClr val="accent6">
                  <a:lumMod val="50000"/>
                </a:schemeClr>
              </a:solidFill>
            </a:endParaRPr>
          </a:p>
          <a:p>
            <a:pPr marL="514350" indent="-514350">
              <a:buFont typeface="+mj-lt"/>
              <a:buAutoNum type="alphaLcPeriod"/>
            </a:pPr>
            <a:r>
              <a:rPr lang="ja-JP" altLang="en-US" dirty="0" smtClean="0"/>
              <a:t>存在</a:t>
            </a:r>
            <a:r>
              <a:rPr lang="ja-JP" altLang="en-US" dirty="0"/>
              <a:t>するの</a:t>
            </a:r>
            <a:r>
              <a:rPr lang="ja-JP" altLang="en-US" dirty="0" smtClean="0"/>
              <a:t>は</a:t>
            </a:r>
            <a:r>
              <a:rPr lang="ja-JP" altLang="en-US" dirty="0"/>
              <a:t>中央集権的</a:t>
            </a:r>
            <a:r>
              <a:rPr lang="ja-JP" altLang="en-US" dirty="0" smtClean="0"/>
              <a:t>愛国心教育だけ。</a:t>
            </a:r>
            <a:endParaRPr kumimoji="1" lang="en-US" altLang="ja-JP" dirty="0" smtClean="0"/>
          </a:p>
          <a:p>
            <a:pPr marL="514350" indent="-514350">
              <a:buFont typeface="+mj-lt"/>
              <a:buAutoNum type="alphaLcPeriod"/>
            </a:pPr>
            <a:r>
              <a:rPr lang="ja-JP" altLang="en-US" dirty="0" smtClean="0">
                <a:solidFill>
                  <a:srgbClr val="FF0000"/>
                </a:solidFill>
              </a:rPr>
              <a:t>この空白は非常に危険。⇒草の根の日本観の練り上げが必要</a:t>
            </a:r>
            <a:endParaRPr lang="en-US" altLang="ja-JP" dirty="0" smtClean="0">
              <a:solidFill>
                <a:srgbClr val="FF0000"/>
              </a:solidFill>
            </a:endParaRPr>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4661463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00B0F0"/>
          </a:solidFill>
        </p:spPr>
        <p:txBody>
          <a:bodyPr>
            <a:normAutofit fontScale="90000"/>
          </a:bodyPr>
          <a:lstStyle/>
          <a:p>
            <a:r>
              <a:rPr kumimoji="1" lang="ja-JP" altLang="en-US" dirty="0" smtClean="0"/>
              <a:t>文科省「グローバル化」定義、後半</a:t>
            </a:r>
            <a:endParaRPr kumimoji="1" lang="ja-JP" altLang="en-US" dirty="0"/>
          </a:p>
        </p:txBody>
      </p:sp>
      <p:sp>
        <p:nvSpPr>
          <p:cNvPr id="3" name="コンテンツ プレースホルダー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r>
              <a:rPr lang="ja-JP" altLang="ja-JP" dirty="0"/>
              <a:t>特に「知」はもともと容易に国境を越えるものであることから、グローバル化は教育と密接な関わりをもつ。さらに「国際化」はグローバル化に対応していく過程ととらえることができる。</a:t>
            </a:r>
            <a:r>
              <a:rPr lang="ja-JP" altLang="ja-JP" dirty="0">
                <a:solidFill>
                  <a:srgbClr val="FF0000"/>
                </a:solidFill>
              </a:rPr>
              <a:t>教育分野では、諸外国との教育交流、外国人材の受入れ、グローバル化に対応できる人材の養成</a:t>
            </a:r>
            <a:r>
              <a:rPr lang="ja-JP" altLang="ja-JP" dirty="0"/>
              <a:t>などの形で、国際化が進展している</a:t>
            </a:r>
            <a:r>
              <a:rPr lang="ja-JP" altLang="ja-JP" dirty="0" smtClean="0"/>
              <a:t>。</a:t>
            </a:r>
            <a:r>
              <a:rPr lang="ja-JP" altLang="en-US" dirty="0" smtClean="0"/>
              <a:t>（文科省、</a:t>
            </a:r>
            <a:r>
              <a:rPr lang="en-US" altLang="ja-JP" dirty="0" smtClean="0"/>
              <a:t>2009</a:t>
            </a:r>
            <a:r>
              <a:rPr lang="ja-JP" altLang="en-US" dirty="0" smtClean="0"/>
              <a:t>）</a:t>
            </a:r>
            <a:endParaRPr kumimoji="1" lang="ja-JP" altLang="en-US" dirty="0"/>
          </a:p>
        </p:txBody>
      </p:sp>
      <p:sp>
        <p:nvSpPr>
          <p:cNvPr id="4" name="角丸四角形吹き出し 3"/>
          <p:cNvSpPr/>
          <p:nvPr/>
        </p:nvSpPr>
        <p:spPr>
          <a:xfrm>
            <a:off x="899592" y="5589240"/>
            <a:ext cx="2016224" cy="1080120"/>
          </a:xfrm>
          <a:prstGeom prst="wedgeRoundRectCallout">
            <a:avLst>
              <a:gd name="adj1" fmla="val -5495"/>
              <a:gd name="adj2" fmla="val -10620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矮小化された「グローバル化」解釈</a:t>
            </a:r>
            <a:endParaRPr kumimoji="1" lang="ja-JP" altLang="en-US" b="1" dirty="0"/>
          </a:p>
        </p:txBody>
      </p:sp>
      <p:sp>
        <p:nvSpPr>
          <p:cNvPr id="5" name="角丸四角形吹き出し 4"/>
          <p:cNvSpPr/>
          <p:nvPr/>
        </p:nvSpPr>
        <p:spPr>
          <a:xfrm>
            <a:off x="6228184" y="5373216"/>
            <a:ext cx="2016224" cy="1080120"/>
          </a:xfrm>
          <a:prstGeom prst="wedgeRoundRectCallout">
            <a:avLst>
              <a:gd name="adj1" fmla="val -45466"/>
              <a:gd name="adj2" fmla="val -77510"/>
              <a:gd name="adj3" fmla="val 16667"/>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「グローバル化＝国際化」という単純化</a:t>
            </a:r>
            <a:endParaRPr kumimoji="1" lang="ja-JP" altLang="en-US" b="1" dirty="0"/>
          </a:p>
        </p:txBody>
      </p:sp>
      <p:sp>
        <p:nvSpPr>
          <p:cNvPr id="7" name="フッター プレースホルダー 6"/>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696155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EADB6C"/>
          </a:solidFill>
        </p:spPr>
        <p:txBody>
          <a:bodyPr>
            <a:normAutofit fontScale="90000"/>
          </a:bodyPr>
          <a:lstStyle/>
          <a:p>
            <a:r>
              <a:rPr lang="ja-JP" altLang="en-US" dirty="0" smtClean="0"/>
              <a:t>文科省：「グローバル化</a:t>
            </a:r>
            <a:r>
              <a:rPr lang="ja-JP" altLang="en-US" dirty="0"/>
              <a:t>に対応した英語教育改革実施</a:t>
            </a:r>
            <a:r>
              <a:rPr lang="ja-JP" altLang="en-US" dirty="0" smtClean="0"/>
              <a:t>計画」</a:t>
            </a:r>
            <a:r>
              <a:rPr lang="en-US" altLang="ja-JP" dirty="0" smtClean="0"/>
              <a:t>(2013)</a:t>
            </a:r>
            <a:endParaRPr kumimoji="1" lang="ja-JP" altLang="en-US" dirty="0"/>
          </a:p>
        </p:txBody>
      </p:sp>
      <p:sp>
        <p:nvSpPr>
          <p:cNvPr id="3" name="コンテンツ プレースホルダー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70000" lnSpcReduction="20000"/>
          </a:bodyPr>
          <a:lstStyle/>
          <a:p>
            <a:r>
              <a:rPr lang="ja-JP" altLang="en-US" sz="3600" dirty="0" smtClean="0"/>
              <a:t>文科案には「グローバル資本主義」の両刃の剣の自覚が無い</a:t>
            </a:r>
            <a:r>
              <a:rPr lang="ja-JP" altLang="en-US" dirty="0"/>
              <a:t>（暗黙のうちに肯定している感は有る。</a:t>
            </a:r>
            <a:r>
              <a:rPr lang="ja-JP" altLang="en-US" dirty="0" smtClean="0"/>
              <a:t>）</a:t>
            </a:r>
            <a:endParaRPr lang="en-US" altLang="ja-JP" dirty="0" smtClean="0"/>
          </a:p>
          <a:p>
            <a:endParaRPr lang="en-US" altLang="ja-JP" dirty="0" smtClean="0"/>
          </a:p>
          <a:p>
            <a:r>
              <a:rPr lang="ja-JP" altLang="en-US" b="1" dirty="0" smtClean="0"/>
              <a:t>より一層の英語教育の早期化と、「英語で教える」の推進</a:t>
            </a:r>
            <a:endParaRPr lang="en-US" altLang="ja-JP" b="1" dirty="0" smtClean="0"/>
          </a:p>
          <a:p>
            <a:pPr marL="1371600" lvl="2" indent="-514350">
              <a:buAutoNum type="arabicPlain"/>
            </a:pPr>
            <a:r>
              <a:rPr lang="ja-JP" altLang="en-US" sz="2200" dirty="0"/>
              <a:t>小</a:t>
            </a:r>
            <a:r>
              <a:rPr lang="en-US" altLang="ja-JP" sz="2200" dirty="0"/>
              <a:t>3</a:t>
            </a:r>
            <a:r>
              <a:rPr lang="ja-JP" altLang="en-US" sz="2200" dirty="0"/>
              <a:t>から英語活動、小</a:t>
            </a:r>
            <a:r>
              <a:rPr lang="en-US" altLang="ja-JP" sz="2200" dirty="0"/>
              <a:t>5</a:t>
            </a:r>
            <a:r>
              <a:rPr lang="ja-JP" altLang="en-US" sz="2200" dirty="0"/>
              <a:t>から教科「英語」</a:t>
            </a:r>
            <a:endParaRPr lang="en-US" altLang="ja-JP" sz="2200" dirty="0"/>
          </a:p>
          <a:p>
            <a:pPr marL="1371600" lvl="2" indent="-514350">
              <a:buAutoNum type="arabicPlain"/>
            </a:pPr>
            <a:r>
              <a:rPr lang="ja-JP" altLang="en-US" sz="2200" dirty="0"/>
              <a:t>中学校から「英語で教える」→外部試験</a:t>
            </a:r>
            <a:r>
              <a:rPr lang="ja-JP" altLang="en-US" sz="2200" dirty="0" smtClean="0"/>
              <a:t>で英語力を検証</a:t>
            </a:r>
            <a:endParaRPr lang="en-US" altLang="ja-JP" sz="2200" dirty="0"/>
          </a:p>
          <a:p>
            <a:pPr marL="1371600" lvl="2" indent="-514350">
              <a:buFont typeface="Arial" panose="020B0604020202020204" pitchFamily="34" charset="0"/>
              <a:buAutoNum type="arabicPlain"/>
            </a:pPr>
            <a:r>
              <a:rPr lang="ja-JP" altLang="en-US" sz="2200" dirty="0"/>
              <a:t>高校では「英語で」「言語活動を高度化」　→外部試験</a:t>
            </a:r>
            <a:r>
              <a:rPr lang="ja-JP" altLang="en-US" sz="2200" dirty="0" smtClean="0"/>
              <a:t>で</a:t>
            </a:r>
            <a:r>
              <a:rPr lang="ja-JP" altLang="en-US" sz="2200" dirty="0"/>
              <a:t>英語力を</a:t>
            </a:r>
            <a:r>
              <a:rPr lang="ja-JP" altLang="en-US" sz="2200" dirty="0" smtClean="0"/>
              <a:t>検証</a:t>
            </a:r>
            <a:endParaRPr lang="en-US" altLang="ja-JP" sz="2200" dirty="0"/>
          </a:p>
          <a:p>
            <a:endParaRPr lang="en-US" altLang="ja-JP" b="1" dirty="0" smtClean="0"/>
          </a:p>
          <a:p>
            <a:pPr marL="342900" lvl="1" indent="-342900">
              <a:buFont typeface="Arial" panose="020B0604020202020204" pitchFamily="34" charset="0"/>
              <a:buChar char="•"/>
            </a:pPr>
            <a:r>
              <a:rPr lang="ja-JP" altLang="en-US" sz="3000" b="1" dirty="0" smtClean="0"/>
              <a:t>「</a:t>
            </a:r>
            <a:r>
              <a:rPr lang="ja-JP" altLang="en-US" sz="3000" b="1" dirty="0"/>
              <a:t>英語教育推進リーダー」→「中核教員」による教員</a:t>
            </a:r>
            <a:r>
              <a:rPr lang="ja-JP" altLang="en-US" sz="3000" b="1" dirty="0" smtClean="0"/>
              <a:t>研修</a:t>
            </a:r>
            <a:endParaRPr lang="en-US" altLang="ja-JP" sz="3000" b="1" dirty="0" smtClean="0"/>
          </a:p>
          <a:p>
            <a:pPr marL="400050" lvl="2" indent="0">
              <a:buNone/>
            </a:pPr>
            <a:r>
              <a:rPr lang="ja-JP" altLang="en-US" sz="2600" dirty="0" smtClean="0"/>
              <a:t>　　　全英語教員に英検準</a:t>
            </a:r>
            <a:r>
              <a:rPr lang="en-US" altLang="ja-JP" sz="2600" dirty="0" smtClean="0"/>
              <a:t>1</a:t>
            </a:r>
            <a:r>
              <a:rPr lang="ja-JP" altLang="en-US" sz="2600" dirty="0" smtClean="0"/>
              <a:t>級または</a:t>
            </a:r>
            <a:r>
              <a:rPr lang="en-US" altLang="ja-JP" sz="2600" dirty="0" smtClean="0"/>
              <a:t>TOEFL ibt80</a:t>
            </a:r>
            <a:r>
              <a:rPr lang="ja-JP" altLang="en-US" sz="2600" dirty="0" smtClean="0"/>
              <a:t>以上</a:t>
            </a:r>
            <a:endParaRPr lang="en-US" altLang="ja-JP" sz="2600" dirty="0"/>
          </a:p>
          <a:p>
            <a:r>
              <a:rPr lang="ja-JP" altLang="en-US" b="1" dirty="0"/>
              <a:t>小中高を通じて一貫した学習到達目標を</a:t>
            </a:r>
            <a:r>
              <a:rPr lang="ja-JP" altLang="en-US" b="1" dirty="0" smtClean="0"/>
              <a:t>設定</a:t>
            </a:r>
            <a:r>
              <a:rPr lang="en-US" altLang="ja-JP" b="1" dirty="0" smtClean="0"/>
              <a:t>(Can-Do)</a:t>
            </a:r>
            <a:endParaRPr lang="en-US" altLang="ja-JP" b="1" dirty="0"/>
          </a:p>
          <a:p>
            <a:endParaRPr lang="ja-JP" altLang="en-US" dirty="0"/>
          </a:p>
          <a:p>
            <a:r>
              <a:rPr lang="ja-JP" altLang="en-US" b="1" dirty="0"/>
              <a:t>ＪＥＴ</a:t>
            </a:r>
            <a:r>
              <a:rPr lang="ja-JP" altLang="en-US" b="1" dirty="0" smtClean="0"/>
              <a:t>や</a:t>
            </a:r>
            <a:r>
              <a:rPr lang="ja-JP" altLang="en-US" b="1" dirty="0"/>
              <a:t>民間の</a:t>
            </a:r>
            <a:r>
              <a:rPr lang="en-US" altLang="ja-JP" b="1" dirty="0"/>
              <a:t>ALT</a:t>
            </a:r>
            <a:r>
              <a:rPr lang="ja-JP" altLang="en-US" b="1" dirty="0"/>
              <a:t>等、外部人材のさらなる</a:t>
            </a:r>
            <a:r>
              <a:rPr lang="ja-JP" altLang="en-US" b="1" dirty="0" smtClean="0"/>
              <a:t>活用</a:t>
            </a:r>
            <a:endParaRPr lang="en-US" altLang="ja-JP" b="1" dirty="0" smtClean="0"/>
          </a:p>
          <a:p>
            <a:r>
              <a:rPr lang="ja-JP" altLang="en-US" sz="3600" b="1" dirty="0" smtClean="0"/>
              <a:t>日本人</a:t>
            </a:r>
            <a:r>
              <a:rPr lang="ja-JP" altLang="en-US" sz="3600" b="1" dirty="0"/>
              <a:t>として</a:t>
            </a:r>
            <a:r>
              <a:rPr lang="ja-JP" altLang="en-US" sz="3600" b="1" dirty="0" smtClean="0"/>
              <a:t>のアイデンティティに関する教育の充実</a:t>
            </a:r>
            <a:endParaRPr lang="ja-JP" altLang="en-US" sz="3600" b="1"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97600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00B0F0"/>
          </a:solidFill>
        </p:spPr>
        <p:txBody>
          <a:bodyPr>
            <a:normAutofit fontScale="90000"/>
          </a:bodyPr>
          <a:lstStyle/>
          <a:p>
            <a:r>
              <a:rPr lang="ja-JP" altLang="en-US" dirty="0"/>
              <a:t>このよう</a:t>
            </a:r>
            <a:r>
              <a:rPr lang="ja-JP" altLang="en-US" dirty="0" smtClean="0"/>
              <a:t>な貧弱な施策で、グローバル化に対応できるのか</a:t>
            </a:r>
            <a:r>
              <a:rPr lang="ja-JP" altLang="en-US" dirty="0"/>
              <a:t>？</a:t>
            </a:r>
            <a:endParaRPr kumimoji="1" lang="ja-JP" altLang="en-US" dirty="0"/>
          </a:p>
        </p:txBody>
      </p:sp>
      <p:sp>
        <p:nvSpPr>
          <p:cNvPr id="3" name="コンテンツ プレースホルダー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ja-JP" altLang="ja-JP" dirty="0"/>
              <a:t>①学級人数削減（先進国の外国語授業では</a:t>
            </a:r>
            <a:r>
              <a:rPr lang="en-US" altLang="ja-JP" dirty="0"/>
              <a:t>15</a:t>
            </a:r>
            <a:r>
              <a:rPr lang="ja-JP" altLang="ja-JP" dirty="0"/>
              <a:t>人程度が標準</a:t>
            </a:r>
            <a:r>
              <a:rPr lang="ja-JP" altLang="ja-JP" dirty="0" smtClean="0"/>
              <a:t>）</a:t>
            </a:r>
            <a:r>
              <a:rPr lang="ja-JP" altLang="en-US" dirty="0" smtClean="0">
                <a:solidFill>
                  <a:srgbClr val="FF0000"/>
                </a:solidFill>
              </a:rPr>
              <a:t>対策なし</a:t>
            </a:r>
            <a:endParaRPr lang="ja-JP" altLang="ja-JP" dirty="0">
              <a:solidFill>
                <a:srgbClr val="FF0000"/>
              </a:solidFill>
            </a:endParaRPr>
          </a:p>
          <a:p>
            <a:r>
              <a:rPr lang="ja-JP" altLang="ja-JP" dirty="0"/>
              <a:t>②教育設備充実（各教室に天井型プロジェクター、スピーカー、インターネット端末、生徒用タブレット端末は最低必須</a:t>
            </a:r>
            <a:r>
              <a:rPr lang="ja-JP" altLang="ja-JP" dirty="0" smtClean="0"/>
              <a:t>）</a:t>
            </a:r>
            <a:r>
              <a:rPr lang="ja-JP" altLang="en-US" dirty="0">
                <a:solidFill>
                  <a:srgbClr val="FF0000"/>
                </a:solidFill>
              </a:rPr>
              <a:t>対策なし</a:t>
            </a:r>
            <a:endParaRPr lang="ja-JP" altLang="ja-JP" dirty="0">
              <a:solidFill>
                <a:srgbClr val="FF0000"/>
              </a:solidFill>
            </a:endParaRPr>
          </a:p>
          <a:p>
            <a:r>
              <a:rPr lang="ja-JP" altLang="ja-JP" dirty="0"/>
              <a:t>③全英語教員の中期</a:t>
            </a:r>
            <a:r>
              <a:rPr lang="ja-JP" altLang="ja-JP" dirty="0" smtClean="0"/>
              <a:t>海外研修</a:t>
            </a:r>
            <a:r>
              <a:rPr lang="ja-JP" altLang="ja-JP" dirty="0"/>
              <a:t>（１セメスター以上</a:t>
            </a:r>
            <a:r>
              <a:rPr lang="ja-JP" altLang="ja-JP" dirty="0" smtClean="0"/>
              <a:t>）</a:t>
            </a:r>
            <a:r>
              <a:rPr lang="ja-JP" altLang="en-US" dirty="0">
                <a:solidFill>
                  <a:srgbClr val="FF0000"/>
                </a:solidFill>
              </a:rPr>
              <a:t>対策なし</a:t>
            </a:r>
            <a:endParaRPr lang="ja-JP" altLang="ja-JP" dirty="0">
              <a:solidFill>
                <a:srgbClr val="FF0000"/>
              </a:solidFill>
            </a:endParaRPr>
          </a:p>
          <a:p>
            <a:r>
              <a:rPr lang="ja-JP" altLang="ja-JP" dirty="0"/>
              <a:t>④英語教員の超過負担軽減（英語が週</a:t>
            </a:r>
            <a:r>
              <a:rPr lang="en-US" altLang="ja-JP" dirty="0"/>
              <a:t>4</a:t>
            </a:r>
            <a:r>
              <a:rPr lang="ja-JP" altLang="ja-JP" dirty="0"/>
              <a:t>時間に増やされたにもかかわらず、正規教員が増やされていない</a:t>
            </a:r>
            <a:r>
              <a:rPr lang="ja-JP" altLang="ja-JP" dirty="0" smtClean="0"/>
              <a:t>）</a:t>
            </a:r>
            <a:r>
              <a:rPr lang="ja-JP" altLang="en-US" dirty="0">
                <a:solidFill>
                  <a:srgbClr val="FF0000"/>
                </a:solidFill>
              </a:rPr>
              <a:t>対策なし</a:t>
            </a:r>
            <a:endParaRPr lang="ja-JP" altLang="ja-JP" dirty="0">
              <a:solidFill>
                <a:srgbClr val="FF0000"/>
              </a:solidFill>
            </a:endParaRPr>
          </a:p>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178775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92D050"/>
          </a:solidFill>
        </p:spPr>
        <p:txBody>
          <a:bodyPr>
            <a:normAutofit fontScale="90000"/>
          </a:bodyPr>
          <a:lstStyle/>
          <a:p>
            <a:r>
              <a:rPr kumimoji="1" lang="ja-JP" altLang="en-US" dirty="0" smtClean="0"/>
              <a:t>文科省の英語教育改革案（</a:t>
            </a:r>
            <a:r>
              <a:rPr kumimoji="1" lang="en-US" altLang="ja-JP" dirty="0" smtClean="0"/>
              <a:t>2013</a:t>
            </a:r>
            <a:r>
              <a:rPr kumimoji="1" lang="ja-JP" altLang="en-US" dirty="0" smtClean="0"/>
              <a:t>）を読んだ感想</a:t>
            </a:r>
            <a:endParaRPr kumimoji="1" lang="ja-JP" altLang="en-US" dirty="0"/>
          </a:p>
        </p:txBody>
      </p:sp>
      <p:sp>
        <p:nvSpPr>
          <p:cNvPr id="3" name="コンテンツ プレースホルダー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buNone/>
            </a:pPr>
            <a:r>
              <a:rPr lang="ja-JP" altLang="ja-JP" sz="2800" dirty="0" smtClean="0"/>
              <a:t>（</a:t>
            </a:r>
            <a:r>
              <a:rPr lang="en-US" altLang="ja-JP" sz="2800" dirty="0" smtClean="0"/>
              <a:t>1</a:t>
            </a:r>
            <a:r>
              <a:rPr lang="ja-JP" altLang="ja-JP" sz="2800" dirty="0" smtClean="0"/>
              <a:t>）学習者中心の英語教育ではなく、国家の都合に</a:t>
            </a:r>
            <a:r>
              <a:rPr lang="ja-JP" altLang="ja-JP" sz="2800" dirty="0" err="1" smtClean="0"/>
              <a:t>よ</a:t>
            </a:r>
            <a:endParaRPr lang="en-US" altLang="ja-JP" sz="2800" dirty="0" smtClean="0"/>
          </a:p>
          <a:p>
            <a:pPr marL="0" indent="0">
              <a:buNone/>
            </a:pPr>
            <a:r>
              <a:rPr lang="ja-JP" altLang="en-US" sz="2800" dirty="0"/>
              <a:t>　</a:t>
            </a:r>
            <a:r>
              <a:rPr lang="ja-JP" altLang="en-US" sz="2800" dirty="0" smtClean="0"/>
              <a:t>　</a:t>
            </a:r>
            <a:r>
              <a:rPr lang="ja-JP" altLang="ja-JP" sz="2800" dirty="0" err="1" smtClean="0"/>
              <a:t>る</a:t>
            </a:r>
            <a:r>
              <a:rPr lang="ja-JP" altLang="ja-JP" sz="2800" dirty="0" smtClean="0"/>
              <a:t>英語教育の立場が貫徹。</a:t>
            </a:r>
          </a:p>
          <a:p>
            <a:pPr marL="0" indent="0">
              <a:buNone/>
            </a:pPr>
            <a:r>
              <a:rPr lang="ja-JP" altLang="ja-JP" sz="2800" dirty="0" smtClean="0"/>
              <a:t>（</a:t>
            </a:r>
            <a:r>
              <a:rPr lang="en-US" altLang="ja-JP" sz="2800" dirty="0" smtClean="0"/>
              <a:t>2</a:t>
            </a:r>
            <a:r>
              <a:rPr lang="ja-JP" altLang="ja-JP" sz="2800" dirty="0" smtClean="0"/>
              <a:t>）道徳教育の強化方針が目立つ</a:t>
            </a:r>
          </a:p>
          <a:p>
            <a:pPr marL="0" indent="0">
              <a:buNone/>
            </a:pPr>
            <a:r>
              <a:rPr lang="ja-JP" altLang="en-US" sz="2800" dirty="0" smtClean="0"/>
              <a:t>（</a:t>
            </a:r>
            <a:r>
              <a:rPr lang="en-US" altLang="ja-JP" sz="2800" dirty="0" smtClean="0"/>
              <a:t>3</a:t>
            </a:r>
            <a:r>
              <a:rPr lang="ja-JP" altLang="en-US" sz="2800" dirty="0" smtClean="0"/>
              <a:t>）</a:t>
            </a:r>
            <a:r>
              <a:rPr lang="ja-JP" altLang="ja-JP" sz="2800" dirty="0" smtClean="0"/>
              <a:t>「小学校中学年から英語の教科化」、「中</a:t>
            </a:r>
            <a:r>
              <a:rPr lang="ja-JP" altLang="en-US" sz="2800" dirty="0" smtClean="0"/>
              <a:t>高</a:t>
            </a:r>
            <a:r>
              <a:rPr lang="ja-JP" altLang="ja-JP" sz="2800" dirty="0" smtClean="0"/>
              <a:t>授業を</a:t>
            </a:r>
            <a:endParaRPr lang="en-US" altLang="ja-JP" sz="2800" dirty="0" smtClean="0"/>
          </a:p>
          <a:p>
            <a:pPr marL="0" indent="0">
              <a:buNone/>
            </a:pPr>
            <a:r>
              <a:rPr lang="ja-JP" altLang="en-US" sz="2800" dirty="0"/>
              <a:t>　</a:t>
            </a:r>
            <a:r>
              <a:rPr lang="ja-JP" altLang="en-US" sz="2800" dirty="0" smtClean="0"/>
              <a:t>　</a:t>
            </a:r>
            <a:r>
              <a:rPr lang="ja-JP" altLang="ja-JP" sz="2800" dirty="0" smtClean="0"/>
              <a:t>英語で行え」</a:t>
            </a:r>
            <a:r>
              <a:rPr lang="ja-JP" altLang="en-US" sz="2800" dirty="0" smtClean="0"/>
              <a:t>→</a:t>
            </a:r>
            <a:endParaRPr lang="en-US" altLang="ja-JP" sz="2800" dirty="0" smtClean="0"/>
          </a:p>
          <a:p>
            <a:pPr marL="0" indent="0">
              <a:buNone/>
            </a:pPr>
            <a:r>
              <a:rPr lang="ja-JP" altLang="en-US" sz="2800" dirty="0" smtClean="0"/>
              <a:t>（</a:t>
            </a:r>
            <a:r>
              <a:rPr lang="en-US" altLang="ja-JP" sz="2800" dirty="0" smtClean="0"/>
              <a:t>4</a:t>
            </a:r>
            <a:r>
              <a:rPr lang="ja-JP" altLang="en-US" sz="2800" dirty="0" smtClean="0"/>
              <a:t>）</a:t>
            </a:r>
            <a:r>
              <a:rPr lang="ja-JP" altLang="ja-JP" sz="2800" dirty="0" smtClean="0"/>
              <a:t>「小学校から高校まで一貫した到達目標の作成」</a:t>
            </a:r>
            <a:r>
              <a:rPr lang="ja-JP" altLang="en-US" sz="2800" dirty="0" smtClean="0"/>
              <a:t>　</a:t>
            </a:r>
            <a:endParaRPr lang="en-US" altLang="ja-JP" sz="2800" dirty="0" smtClean="0"/>
          </a:p>
          <a:p>
            <a:pPr marL="0" indent="0">
              <a:buNone/>
            </a:pPr>
            <a:r>
              <a:rPr lang="ja-JP" altLang="en-US" sz="2800" dirty="0"/>
              <a:t>　</a:t>
            </a:r>
            <a:r>
              <a:rPr lang="ja-JP" altLang="en-US" sz="2800" dirty="0" smtClean="0"/>
              <a:t>　（</a:t>
            </a:r>
            <a:r>
              <a:rPr lang="en-US" altLang="ja-JP" sz="2800" dirty="0" err="1" smtClean="0"/>
              <a:t>CanDo</a:t>
            </a:r>
            <a:r>
              <a:rPr lang="ja-JP" altLang="en-US" sz="2800" dirty="0" smtClean="0"/>
              <a:t>）</a:t>
            </a:r>
            <a:endParaRPr lang="en-US" altLang="ja-JP" sz="2800" dirty="0" smtClean="0"/>
          </a:p>
          <a:p>
            <a:pPr marL="0" indent="0">
              <a:buNone/>
            </a:pPr>
            <a:r>
              <a:rPr lang="ja-JP" altLang="en-US" sz="2800" dirty="0" smtClean="0"/>
              <a:t>（</a:t>
            </a:r>
            <a:r>
              <a:rPr lang="en-US" altLang="ja-JP" sz="2800" dirty="0" smtClean="0"/>
              <a:t>5</a:t>
            </a:r>
            <a:r>
              <a:rPr lang="ja-JP" altLang="en-US" sz="2800" dirty="0" smtClean="0"/>
              <a:t>）</a:t>
            </a:r>
            <a:r>
              <a:rPr lang="ja-JP" altLang="ja-JP" sz="2800" dirty="0" smtClean="0"/>
              <a:t>教員</a:t>
            </a:r>
            <a:r>
              <a:rPr lang="ja-JP" altLang="ja-JP" sz="2800" dirty="0"/>
              <a:t>に対する指導力向上研修</a:t>
            </a:r>
            <a:r>
              <a:rPr lang="ja-JP" altLang="ja-JP" sz="2800" dirty="0" smtClean="0"/>
              <a:t>実施</a:t>
            </a:r>
            <a:endParaRPr lang="en-US" altLang="ja-JP" sz="2800" dirty="0" smtClean="0"/>
          </a:p>
          <a:p>
            <a:pPr marL="0" indent="0">
              <a:buNone/>
            </a:pPr>
            <a:r>
              <a:rPr lang="ja-JP" altLang="en-US" sz="2800" dirty="0" smtClean="0"/>
              <a:t>（</a:t>
            </a:r>
            <a:r>
              <a:rPr lang="en-US" altLang="ja-JP" sz="2800" dirty="0" smtClean="0"/>
              <a:t>6</a:t>
            </a:r>
            <a:r>
              <a:rPr lang="ja-JP" altLang="en-US" sz="2800" dirty="0" smtClean="0"/>
              <a:t>）</a:t>
            </a:r>
            <a:r>
              <a:rPr lang="ja-JP" altLang="ja-JP" sz="2800" dirty="0" smtClean="0"/>
              <a:t>「</a:t>
            </a:r>
            <a:r>
              <a:rPr lang="ja-JP" altLang="ja-JP" sz="2800" dirty="0"/>
              <a:t>知的・論理的コミュニケーション能力</a:t>
            </a:r>
            <a:r>
              <a:rPr lang="ja-JP" altLang="ja-JP" sz="2800" dirty="0" smtClean="0"/>
              <a:t>」</a:t>
            </a:r>
            <a:r>
              <a:rPr lang="ja-JP" altLang="en-US" sz="2800" dirty="0" smtClean="0"/>
              <a:t>の育成</a:t>
            </a:r>
            <a:endParaRPr lang="en-US" altLang="ja-JP" sz="2800" dirty="0" smtClean="0"/>
          </a:p>
          <a:p>
            <a:pPr marL="0" indent="0">
              <a:buNone/>
            </a:pPr>
            <a:endParaRPr kumimoji="1" lang="ja-JP" altLang="en-US" dirty="0"/>
          </a:p>
        </p:txBody>
      </p:sp>
      <p:sp>
        <p:nvSpPr>
          <p:cNvPr id="4" name="テキスト ボックス 3"/>
          <p:cNvSpPr txBox="1"/>
          <p:nvPr/>
        </p:nvSpPr>
        <p:spPr>
          <a:xfrm>
            <a:off x="3419872" y="3513818"/>
            <a:ext cx="4897255" cy="400110"/>
          </a:xfrm>
          <a:prstGeom prst="rect">
            <a:avLst/>
          </a:prstGeom>
          <a:solidFill>
            <a:srgbClr val="FF0000"/>
          </a:solidFill>
        </p:spPr>
        <p:txBody>
          <a:bodyPr wrap="square" rtlCol="0">
            <a:spAutoFit/>
          </a:bodyPr>
          <a:lstStyle/>
          <a:p>
            <a:r>
              <a:rPr kumimoji="1" lang="ja-JP" altLang="en-US" sz="2000" b="1" dirty="0" smtClean="0">
                <a:solidFill>
                  <a:schemeClr val="bg1"/>
                </a:solidFill>
              </a:rPr>
              <a:t>「日本語完全排除」という誤解の蔓延を憂慮</a:t>
            </a:r>
            <a:endParaRPr kumimoji="1" lang="ja-JP" altLang="en-US" sz="2000" b="1" dirty="0">
              <a:solidFill>
                <a:schemeClr val="bg1"/>
              </a:solidFill>
            </a:endParaRPr>
          </a:p>
        </p:txBody>
      </p:sp>
      <p:sp>
        <p:nvSpPr>
          <p:cNvPr id="5" name="テキスト ボックス 4"/>
          <p:cNvSpPr txBox="1"/>
          <p:nvPr/>
        </p:nvSpPr>
        <p:spPr>
          <a:xfrm>
            <a:off x="2483768" y="4456969"/>
            <a:ext cx="5399889" cy="400110"/>
          </a:xfrm>
          <a:prstGeom prst="rect">
            <a:avLst/>
          </a:prstGeom>
          <a:solidFill>
            <a:srgbClr val="00B050"/>
          </a:solidFill>
        </p:spPr>
        <p:txBody>
          <a:bodyPr wrap="square" rtlCol="0">
            <a:spAutoFit/>
          </a:bodyPr>
          <a:lstStyle/>
          <a:p>
            <a:r>
              <a:rPr lang="ja-JP" altLang="en-US" sz="2000" b="1" dirty="0">
                <a:solidFill>
                  <a:schemeClr val="bg1"/>
                </a:solidFill>
              </a:rPr>
              <a:t>学校</a:t>
            </a:r>
            <a:r>
              <a:rPr lang="ja-JP" altLang="en-US" sz="2000" b="1" dirty="0" smtClean="0">
                <a:solidFill>
                  <a:schemeClr val="bg1"/>
                </a:solidFill>
              </a:rPr>
              <a:t>独自の「言語活動」を公認させる上で有効か</a:t>
            </a:r>
            <a:endParaRPr kumimoji="1" lang="ja-JP" altLang="en-US" sz="2000" b="1" dirty="0">
              <a:solidFill>
                <a:schemeClr val="bg1"/>
              </a:solidFill>
            </a:endParaRPr>
          </a:p>
        </p:txBody>
      </p:sp>
      <p:sp>
        <p:nvSpPr>
          <p:cNvPr id="6" name="テキスト ボックス 5"/>
          <p:cNvSpPr txBox="1"/>
          <p:nvPr/>
        </p:nvSpPr>
        <p:spPr>
          <a:xfrm>
            <a:off x="6444208" y="4941168"/>
            <a:ext cx="2376264" cy="400110"/>
          </a:xfrm>
          <a:prstGeom prst="rect">
            <a:avLst/>
          </a:prstGeom>
          <a:solidFill>
            <a:srgbClr val="FF0000"/>
          </a:solidFill>
        </p:spPr>
        <p:txBody>
          <a:bodyPr wrap="square" rtlCol="0">
            <a:spAutoFit/>
          </a:bodyPr>
          <a:lstStyle/>
          <a:p>
            <a:r>
              <a:rPr kumimoji="1" lang="ja-JP" altLang="en-US" sz="2000" b="1" dirty="0" smtClean="0">
                <a:solidFill>
                  <a:schemeClr val="bg1"/>
                </a:solidFill>
              </a:rPr>
              <a:t>あまりにも小規模</a:t>
            </a:r>
            <a:endParaRPr kumimoji="1" lang="ja-JP" altLang="en-US" sz="2000" b="1" dirty="0">
              <a:solidFill>
                <a:schemeClr val="bg1"/>
              </a:solidFill>
            </a:endParaRPr>
          </a:p>
        </p:txBody>
      </p:sp>
      <p:sp>
        <p:nvSpPr>
          <p:cNvPr id="7" name="テキスト ボックス 6"/>
          <p:cNvSpPr txBox="1"/>
          <p:nvPr/>
        </p:nvSpPr>
        <p:spPr>
          <a:xfrm>
            <a:off x="899592" y="5805264"/>
            <a:ext cx="3672409" cy="400110"/>
          </a:xfrm>
          <a:prstGeom prst="rect">
            <a:avLst/>
          </a:prstGeom>
          <a:solidFill>
            <a:srgbClr val="FF0000"/>
          </a:solidFill>
        </p:spPr>
        <p:txBody>
          <a:bodyPr wrap="square" rtlCol="0">
            <a:spAutoFit/>
          </a:bodyPr>
          <a:lstStyle/>
          <a:p>
            <a:r>
              <a:rPr kumimoji="1" lang="ja-JP" altLang="en-US" sz="2000" b="1" dirty="0" smtClean="0">
                <a:solidFill>
                  <a:schemeClr val="bg1"/>
                </a:solidFill>
              </a:rPr>
              <a:t>文科省の展望自体が見えない</a:t>
            </a:r>
            <a:endParaRPr kumimoji="1" lang="ja-JP" altLang="en-US" sz="2000" b="1" dirty="0">
              <a:solidFill>
                <a:schemeClr val="bg1"/>
              </a:solidFill>
            </a:endParaRPr>
          </a:p>
        </p:txBody>
      </p:sp>
      <p:sp>
        <p:nvSpPr>
          <p:cNvPr id="8" name="右矢印 7"/>
          <p:cNvSpPr/>
          <p:nvPr/>
        </p:nvSpPr>
        <p:spPr>
          <a:xfrm>
            <a:off x="4657873" y="5757357"/>
            <a:ext cx="540238" cy="44801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5436097" y="5781310"/>
            <a:ext cx="3527324" cy="400110"/>
          </a:xfrm>
          <a:prstGeom prst="rect">
            <a:avLst/>
          </a:prstGeom>
          <a:solidFill>
            <a:srgbClr val="00B050"/>
          </a:solidFill>
        </p:spPr>
        <p:txBody>
          <a:bodyPr wrap="square" rtlCol="0">
            <a:spAutoFit/>
          </a:bodyPr>
          <a:lstStyle/>
          <a:p>
            <a:r>
              <a:rPr kumimoji="1" lang="en-US" altLang="ja-JP" sz="2000" b="1" dirty="0" smtClean="0">
                <a:solidFill>
                  <a:schemeClr val="bg1"/>
                </a:solidFill>
              </a:rPr>
              <a:t>Language Art</a:t>
            </a:r>
            <a:r>
              <a:rPr kumimoji="1" lang="ja-JP" altLang="en-US" sz="2000" b="1" dirty="0" smtClean="0">
                <a:solidFill>
                  <a:schemeClr val="bg1"/>
                </a:solidFill>
              </a:rPr>
              <a:t>としての方向を</a:t>
            </a:r>
            <a:endParaRPr kumimoji="1" lang="ja-JP" altLang="en-US" sz="2000" b="1" dirty="0">
              <a:solidFill>
                <a:schemeClr val="bg1"/>
              </a:solidFill>
            </a:endParaRPr>
          </a:p>
        </p:txBody>
      </p:sp>
      <p:sp>
        <p:nvSpPr>
          <p:cNvPr id="11" name="フッター プレースホルダー 10"/>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724499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barn(inVertical)">
                                      <p:cBhvr>
                                        <p:cTn id="3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9"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r>
              <a:rPr lang="ja-JP" altLang="en-US" sz="5400" dirty="0"/>
              <a:t>本来的な</a:t>
            </a:r>
            <a:r>
              <a:rPr lang="ja-JP" altLang="en-US" sz="5400" dirty="0" smtClean="0"/>
              <a:t>意味での</a:t>
            </a:r>
            <a:r>
              <a:rPr lang="ja-JP" altLang="en-US" sz="5400" dirty="0"/>
              <a:t>グローバル化を見据えて、日本の言語教育に何が必要か？</a:t>
            </a:r>
          </a:p>
          <a:p>
            <a:endParaRPr kumimoji="1" lang="ja-JP" altLang="en-US" dirty="0"/>
          </a:p>
        </p:txBody>
      </p:sp>
      <p:sp>
        <p:nvSpPr>
          <p:cNvPr id="4" name="タイトル 1"/>
          <p:cNvSpPr txBox="1">
            <a:spLocks noGrp="1"/>
          </p:cNvSpPr>
          <p:nvPr>
            <p:ph type="title"/>
          </p:nvPr>
        </p:nvSpPr>
        <p:spPr>
          <a:prstGeom prst="rect">
            <a:avLst/>
          </a:prstGeom>
          <a:solidFill>
            <a:srgbClr val="FFFF00"/>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dirty="0" smtClean="0"/>
              <a:t>提言</a:t>
            </a:r>
            <a:endParaRPr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1610896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539552" y="1105574"/>
            <a:ext cx="7920880" cy="4339650"/>
          </a:xfrm>
          <a:prstGeom prst="rect">
            <a:avLst/>
          </a:prstGeom>
          <a:solidFill>
            <a:srgbClr val="53D2FF"/>
          </a:solidFill>
        </p:spPr>
        <p:txBody>
          <a:bodyPr wrap="square" rtlCol="0">
            <a:spAutoFit/>
          </a:bodyPr>
          <a:lstStyle/>
          <a:p>
            <a:r>
              <a:rPr kumimoji="1" lang="ja-JP" altLang="en-US" sz="4000" dirty="0" smtClean="0">
                <a:latin typeface="AR明朝体U" panose="020B0609010101010101" pitchFamily="49" charset="-128"/>
                <a:ea typeface="AR明朝体U" panose="020B0609010101010101" pitchFamily="49" charset="-128"/>
              </a:rPr>
              <a:t>グローバル化のマイナス面に対応する言語政策とは</a:t>
            </a:r>
            <a:endParaRPr kumimoji="1" lang="en-US" altLang="ja-JP" sz="4000" dirty="0" smtClean="0">
              <a:latin typeface="AR明朝体U" panose="020B0609010101010101" pitchFamily="49" charset="-128"/>
              <a:ea typeface="AR明朝体U" panose="020B0609010101010101" pitchFamily="49" charset="-128"/>
            </a:endParaRPr>
          </a:p>
          <a:p>
            <a:endParaRPr kumimoji="1" lang="en-US" altLang="ja-JP" sz="4000" dirty="0" smtClean="0">
              <a:latin typeface="AR明朝体U" panose="020B0609010101010101" pitchFamily="49" charset="-128"/>
              <a:ea typeface="AR明朝体U" panose="020B0609010101010101" pitchFamily="49" charset="-128"/>
            </a:endParaRPr>
          </a:p>
          <a:p>
            <a:endParaRPr lang="en-US" altLang="ja-JP" sz="4000" dirty="0">
              <a:latin typeface="AR明朝体U" panose="020B0609010101010101" pitchFamily="49" charset="-128"/>
              <a:ea typeface="AR明朝体U" panose="020B0609010101010101" pitchFamily="49" charset="-128"/>
            </a:endParaRPr>
          </a:p>
          <a:p>
            <a:r>
              <a:rPr kumimoji="1" lang="ja-JP" altLang="en-US" sz="4000" dirty="0" smtClean="0">
                <a:latin typeface="AR明朝体U" panose="020B0609010101010101" pitchFamily="49" charset="-128"/>
                <a:ea typeface="AR明朝体U" panose="020B0609010101010101" pitchFamily="49" charset="-128"/>
              </a:rPr>
              <a:t>グローバル化のプラス面を活かす言語政策とは</a:t>
            </a:r>
            <a:endParaRPr kumimoji="1" lang="en-US" altLang="ja-JP" sz="4000" dirty="0" smtClean="0">
              <a:latin typeface="AR明朝体U" panose="020B0609010101010101" pitchFamily="49" charset="-128"/>
              <a:ea typeface="AR明朝体U" panose="020B0609010101010101" pitchFamily="49" charset="-128"/>
            </a:endParaRPr>
          </a:p>
          <a:p>
            <a:endParaRPr lang="en-US" altLang="ja-JP" dirty="0"/>
          </a:p>
          <a:p>
            <a:endParaRPr kumimoji="1" lang="ja-JP" altLang="en-US" dirty="0"/>
          </a:p>
        </p:txBody>
      </p:sp>
      <p:sp>
        <p:nvSpPr>
          <p:cNvPr id="6" name="角丸四角形吹き出し 5"/>
          <p:cNvSpPr/>
          <p:nvPr/>
        </p:nvSpPr>
        <p:spPr>
          <a:xfrm>
            <a:off x="6156176" y="1844824"/>
            <a:ext cx="1512168" cy="977882"/>
          </a:xfrm>
          <a:prstGeom prst="wedgeRoundRectCallout">
            <a:avLst>
              <a:gd name="adj1" fmla="val -88745"/>
              <a:gd name="adj2" fmla="val -65818"/>
              <a:gd name="adj3" fmla="val 16667"/>
            </a:avLst>
          </a:prstGeom>
          <a:solidFill>
            <a:srgbClr val="EF1D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グローバル資本主義</a:t>
            </a:r>
            <a:endParaRPr kumimoji="1" lang="ja-JP" altLang="en-US" dirty="0"/>
          </a:p>
        </p:txBody>
      </p:sp>
      <p:sp>
        <p:nvSpPr>
          <p:cNvPr id="7" name="角丸四角形吹き出し 6"/>
          <p:cNvSpPr/>
          <p:nvPr/>
        </p:nvSpPr>
        <p:spPr>
          <a:xfrm>
            <a:off x="4355976" y="4527158"/>
            <a:ext cx="1296144" cy="792088"/>
          </a:xfrm>
          <a:prstGeom prst="wedgeRoundRectCallout">
            <a:avLst>
              <a:gd name="adj1" fmla="val 39818"/>
              <a:gd name="adj2" fmla="val -93790"/>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地球市民の連帯</a:t>
            </a:r>
            <a:endParaRPr kumimoji="1" lang="ja-JP" altLang="en-US" b="1" dirty="0"/>
          </a:p>
        </p:txBody>
      </p:sp>
      <p:sp>
        <p:nvSpPr>
          <p:cNvPr id="8" name="角丸四角形吹き出し 7"/>
          <p:cNvSpPr/>
          <p:nvPr/>
        </p:nvSpPr>
        <p:spPr>
          <a:xfrm>
            <a:off x="6133060" y="4566516"/>
            <a:ext cx="1296144" cy="792088"/>
          </a:xfrm>
          <a:prstGeom prst="wedgeRoundRectCallout">
            <a:avLst>
              <a:gd name="adj1" fmla="val -64227"/>
              <a:gd name="adj2" fmla="val -92737"/>
              <a:gd name="adj3" fmla="val 16667"/>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世界に開くもう一つのドア</a:t>
            </a:r>
            <a:endParaRPr kumimoji="1" lang="ja-JP" altLang="en-US" b="1" dirty="0"/>
          </a:p>
        </p:txBody>
      </p:sp>
      <p:sp>
        <p:nvSpPr>
          <p:cNvPr id="9" name="角丸四角形吹き出し 8"/>
          <p:cNvSpPr/>
          <p:nvPr/>
        </p:nvSpPr>
        <p:spPr>
          <a:xfrm>
            <a:off x="2843808" y="4463142"/>
            <a:ext cx="1296144" cy="856104"/>
          </a:xfrm>
          <a:prstGeom prst="wedgeRoundRectCallout">
            <a:avLst>
              <a:gd name="adj1" fmla="val 58122"/>
              <a:gd name="adj2" fmla="val -76827"/>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世界標準の言語技術の採用</a:t>
            </a:r>
            <a:endParaRPr kumimoji="1" lang="ja-JP" altLang="en-US" b="1" dirty="0">
              <a:solidFill>
                <a:schemeClr val="tx1"/>
              </a:solidFill>
            </a:endParaRPr>
          </a:p>
        </p:txBody>
      </p:sp>
      <p:sp>
        <p:nvSpPr>
          <p:cNvPr id="2" name="テキスト ボックス 1"/>
          <p:cNvSpPr txBox="1"/>
          <p:nvPr/>
        </p:nvSpPr>
        <p:spPr>
          <a:xfrm>
            <a:off x="2843808" y="404664"/>
            <a:ext cx="2952328" cy="584775"/>
          </a:xfrm>
          <a:prstGeom prst="rect">
            <a:avLst/>
          </a:prstGeom>
          <a:solidFill>
            <a:srgbClr val="7030A0"/>
          </a:solidFill>
        </p:spPr>
        <p:txBody>
          <a:bodyPr wrap="square" rtlCol="0">
            <a:spAutoFit/>
          </a:bodyPr>
          <a:lstStyle/>
          <a:p>
            <a:r>
              <a:rPr kumimoji="1" lang="ja-JP" altLang="en-US" sz="3200" b="1" dirty="0" smtClean="0">
                <a:solidFill>
                  <a:schemeClr val="bg1"/>
                </a:solidFill>
              </a:rPr>
              <a:t>　提案の骨子</a:t>
            </a:r>
            <a:endParaRPr kumimoji="1" lang="ja-JP" altLang="en-US" sz="3200" b="1" dirty="0">
              <a:solidFill>
                <a:schemeClr val="bg1"/>
              </a:solidFill>
            </a:endParaRPr>
          </a:p>
        </p:txBody>
      </p:sp>
      <p:sp>
        <p:nvSpPr>
          <p:cNvPr id="4" name="フッター プレースホルダー 3"/>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419547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500" fill="hold"/>
                                        <p:tgtEl>
                                          <p:spTgt spid="9"/>
                                        </p:tgtEl>
                                        <p:attrNameLst>
                                          <p:attrName>ppt_x</p:attrName>
                                        </p:attrNameLst>
                                      </p:cBhvr>
                                      <p:tavLst>
                                        <p:tav tm="0">
                                          <p:val>
                                            <p:strVal val="#ppt_x"/>
                                          </p:val>
                                        </p:tav>
                                        <p:tav tm="100000">
                                          <p:val>
                                            <p:strVal val="#ppt_x"/>
                                          </p:val>
                                        </p:tav>
                                      </p:tavLst>
                                    </p:anim>
                                    <p:anim calcmode="lin" valueType="num">
                                      <p:cBhvr additive="base">
                                        <p:cTn id="14"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tx1">
              <a:lumMod val="95000"/>
              <a:lumOff val="5000"/>
            </a:schemeClr>
          </a:solidFill>
        </p:spPr>
        <p:txBody>
          <a:bodyPr/>
          <a:lstStyle/>
          <a:p>
            <a:r>
              <a:rPr lang="ja-JP" altLang="en-US" dirty="0" smtClean="0">
                <a:solidFill>
                  <a:schemeClr val="bg1"/>
                </a:solidFill>
              </a:rPr>
              <a:t>予想されるマイナス面</a:t>
            </a:r>
            <a:endParaRPr kumimoji="1" lang="ja-JP" altLang="en-US" dirty="0">
              <a:solidFill>
                <a:schemeClr val="bg1"/>
              </a:solidFill>
            </a:endParaRPr>
          </a:p>
        </p:txBody>
      </p:sp>
      <p:sp>
        <p:nvSpPr>
          <p:cNvPr id="3" name="コンテンツ プレースホルダー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normAutofit/>
          </a:bodyPr>
          <a:lstStyle/>
          <a:p>
            <a:r>
              <a:rPr lang="ja-JP" altLang="ja-JP" dirty="0">
                <a:latin typeface="HGS創英角ｺﾞｼｯｸUB" panose="020B0900000000000000" pitchFamily="50" charset="-128"/>
                <a:ea typeface="HGS創英角ｺﾞｼｯｸUB" panose="020B0900000000000000" pitchFamily="50" charset="-128"/>
              </a:rPr>
              <a:t>イングリッシュ・ディバイドの進行、</a:t>
            </a:r>
          </a:p>
          <a:p>
            <a:r>
              <a:rPr lang="ja-JP" altLang="ja-JP" dirty="0">
                <a:solidFill>
                  <a:srgbClr val="00B050"/>
                </a:solidFill>
                <a:latin typeface="HGS創英角ｺﾞｼｯｸUB" panose="020B0900000000000000" pitchFamily="50" charset="-128"/>
                <a:ea typeface="HGS創英角ｺﾞｼｯｸUB" panose="020B0900000000000000" pitchFamily="50" charset="-128"/>
              </a:rPr>
              <a:t>安価な外国人雇用の拡大、</a:t>
            </a:r>
          </a:p>
          <a:p>
            <a:r>
              <a:rPr lang="ja-JP" altLang="ja-JP" dirty="0">
                <a:solidFill>
                  <a:srgbClr val="EF1DE5"/>
                </a:solidFill>
                <a:latin typeface="HGS創英角ｺﾞｼｯｸUB" panose="020B0900000000000000" pitchFamily="50" charset="-128"/>
                <a:ea typeface="HGS創英角ｺﾞｼｯｸUB" panose="020B0900000000000000" pitchFamily="50" charset="-128"/>
              </a:rPr>
              <a:t>不法滞在外国人の増加と学校ドロップアウト少年集団のゲットー・ギャング化、</a:t>
            </a:r>
          </a:p>
          <a:p>
            <a:r>
              <a:rPr lang="ja-JP" altLang="ja-JP" dirty="0">
                <a:solidFill>
                  <a:schemeClr val="tx2"/>
                </a:solidFill>
                <a:latin typeface="HGS創英角ｺﾞｼｯｸUB" panose="020B0900000000000000" pitchFamily="50" charset="-128"/>
                <a:ea typeface="HGS創英角ｺﾞｼｯｸUB" panose="020B0900000000000000" pitchFamily="50" charset="-128"/>
              </a:rPr>
              <a:t>日本の産業空洞化、非正規雇用拡大による日本人失業者・貧困者の増加</a:t>
            </a:r>
          </a:p>
          <a:p>
            <a:r>
              <a:rPr lang="en-US" altLang="ja-JP" dirty="0">
                <a:latin typeface="HGS創英角ｺﾞｼｯｸUB" panose="020B0900000000000000" pitchFamily="50" charset="-128"/>
                <a:ea typeface="HGS創英角ｺﾞｼｯｸUB" panose="020B0900000000000000" pitchFamily="50" charset="-128"/>
              </a:rPr>
              <a:t> </a:t>
            </a:r>
            <a:r>
              <a:rPr lang="ja-JP" altLang="en-US" dirty="0" smtClean="0">
                <a:solidFill>
                  <a:srgbClr val="C00000"/>
                </a:solidFill>
                <a:latin typeface="HGS創英角ｺﾞｼｯｸUB" panose="020B0900000000000000" pitchFamily="50" charset="-128"/>
                <a:ea typeface="HGS創英角ｺﾞｼｯｸUB" panose="020B0900000000000000" pitchFamily="50" charset="-128"/>
              </a:rPr>
              <a:t>理想を持たない国の、固定する格差に希望を見出せない層の不満の蓄積</a:t>
            </a:r>
            <a:endParaRPr lang="ja-JP" altLang="ja-JP" dirty="0">
              <a:solidFill>
                <a:srgbClr val="C00000"/>
              </a:solidFill>
              <a:latin typeface="HGS創英角ｺﾞｼｯｸUB" panose="020B0900000000000000" pitchFamily="50" charset="-128"/>
              <a:ea typeface="HGS創英角ｺﾞｼｯｸUB" panose="020B0900000000000000" pitchFamily="50" charset="-128"/>
            </a:endParaRPr>
          </a:p>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769237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２つの逸話</a:t>
            </a:r>
            <a:endParaRPr kumimoji="1" lang="ja-JP" altLang="en-US" dirty="0"/>
          </a:p>
        </p:txBody>
      </p:sp>
      <p:sp>
        <p:nvSpPr>
          <p:cNvPr id="3" name="コンテンツ プレースホルダー 2"/>
          <p:cNvSpPr>
            <a:spLocks noGrp="1"/>
          </p:cNvSpPr>
          <p:nvPr>
            <p:ph idx="1"/>
          </p:nvPr>
        </p:nvSpPr>
        <p:spPr/>
        <p:style>
          <a:lnRef idx="1">
            <a:schemeClr val="dk1"/>
          </a:lnRef>
          <a:fillRef idx="2">
            <a:schemeClr val="dk1"/>
          </a:fillRef>
          <a:effectRef idx="1">
            <a:schemeClr val="dk1"/>
          </a:effectRef>
          <a:fontRef idx="minor">
            <a:schemeClr val="dk1"/>
          </a:fontRef>
        </p:style>
        <p:txBody>
          <a:bodyPr/>
          <a:lstStyle/>
          <a:p>
            <a:pPr marL="0" indent="0">
              <a:buNone/>
            </a:pPr>
            <a:r>
              <a:rPr kumimoji="1" lang="ja-JP" altLang="en-US" dirty="0" smtClean="0"/>
              <a:t>逸話その１．東南アジア国大臣が見出した日本は⇒</a:t>
            </a:r>
            <a:r>
              <a:rPr kumimoji="1" lang="ja-JP" altLang="en-US" dirty="0" smtClean="0">
                <a:solidFill>
                  <a:srgbClr val="FF0000"/>
                </a:solidFill>
              </a:rPr>
              <a:t>下宿のおばさん</a:t>
            </a:r>
            <a:endParaRPr kumimoji="1" lang="en-US" altLang="ja-JP" dirty="0" smtClean="0">
              <a:solidFill>
                <a:srgbClr val="FF0000"/>
              </a:solidFill>
            </a:endParaRPr>
          </a:p>
          <a:p>
            <a:pPr marL="0" indent="0">
              <a:buNone/>
            </a:pPr>
            <a:endParaRPr lang="en-US" altLang="ja-JP" dirty="0"/>
          </a:p>
          <a:p>
            <a:pPr marL="0" indent="0">
              <a:buNone/>
            </a:pPr>
            <a:endParaRPr kumimoji="1" lang="en-US" altLang="ja-JP" dirty="0" smtClean="0"/>
          </a:p>
          <a:p>
            <a:pPr marL="0" indent="0">
              <a:buNone/>
            </a:pPr>
            <a:r>
              <a:rPr kumimoji="1" lang="ja-JP" altLang="en-US" dirty="0" smtClean="0"/>
              <a:t>逸話その２．日本的</a:t>
            </a:r>
            <a:r>
              <a:rPr lang="ja-JP" altLang="en-US" dirty="0" smtClean="0"/>
              <a:t>「</a:t>
            </a:r>
            <a:r>
              <a:rPr lang="ja-JP" altLang="en-US" dirty="0"/>
              <a:t>思いやり</a:t>
            </a:r>
            <a:r>
              <a:rPr lang="ja-JP" altLang="en-US" dirty="0" smtClean="0"/>
              <a:t>」はルームメートの態度を改めさせたか？</a:t>
            </a:r>
            <a:endParaRPr kumimoji="1" lang="en-US" altLang="ja-JP" dirty="0" smtClean="0"/>
          </a:p>
          <a:p>
            <a:pPr marL="0" indent="0">
              <a:buNone/>
            </a:pP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622607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404664"/>
            <a:ext cx="8229600" cy="1143000"/>
          </a:xfrm>
        </p:spPr>
        <p:txBody>
          <a:bodyPr>
            <a:normAutofit fontScale="90000"/>
          </a:bodyPr>
          <a:lstStyle/>
          <a:p>
            <a:r>
              <a:rPr lang="ja-JP" altLang="en-US" dirty="0" smtClean="0">
                <a:latin typeface="AR明朝体U" panose="020B0609010101010101" pitchFamily="49" charset="-128"/>
                <a:ea typeface="AR明朝体U" panose="020B0609010101010101" pitchFamily="49" charset="-128"/>
              </a:rPr>
              <a:t>マイナス面</a:t>
            </a:r>
            <a:r>
              <a:rPr lang="ja-JP" altLang="en-US" dirty="0">
                <a:latin typeface="AR明朝体U" panose="020B0609010101010101" pitchFamily="49" charset="-128"/>
                <a:ea typeface="AR明朝体U" panose="020B0609010101010101" pitchFamily="49" charset="-128"/>
              </a:rPr>
              <a:t>に対応する言語政策</a:t>
            </a:r>
            <a:r>
              <a:rPr lang="en-US" altLang="ja-JP" dirty="0">
                <a:latin typeface="AR明朝体U" panose="020B0609010101010101" pitchFamily="49" charset="-128"/>
                <a:ea typeface="AR明朝体U" panose="020B0609010101010101" pitchFamily="49" charset="-128"/>
              </a:rPr>
              <a:t/>
            </a:r>
            <a:br>
              <a:rPr lang="en-US" altLang="ja-JP" dirty="0">
                <a:latin typeface="AR明朝体U" panose="020B0609010101010101" pitchFamily="49" charset="-128"/>
                <a:ea typeface="AR明朝体U" panose="020B0609010101010101" pitchFamily="49" charset="-128"/>
              </a:rPr>
            </a:br>
            <a:endParaRPr kumimoji="1" lang="ja-JP" altLang="en-US" dirty="0"/>
          </a:p>
        </p:txBody>
      </p:sp>
      <p:sp>
        <p:nvSpPr>
          <p:cNvPr id="3" name="コンテンツ プレースホルダー 2"/>
          <p:cNvSpPr>
            <a:spLocks noGrp="1"/>
          </p:cNvSpPr>
          <p:nvPr>
            <p:ph idx="1"/>
          </p:nvPr>
        </p:nvSpPr>
        <p:spPr>
          <a:xfrm>
            <a:off x="457200" y="1196752"/>
            <a:ext cx="8229600" cy="5256584"/>
          </a:xfrm>
          <a:solidFill>
            <a:schemeClr val="bg2">
              <a:lumMod val="90000"/>
            </a:schemeClr>
          </a:solidFill>
        </p:spPr>
        <p:txBody>
          <a:bodyPr>
            <a:noAutofit/>
          </a:bodyPr>
          <a:lstStyle/>
          <a:p>
            <a:r>
              <a:rPr lang="ja-JP" altLang="ja-JP" sz="2000" b="1" dirty="0"/>
              <a:t>内なるグローバル化の洪水に対策を</a:t>
            </a:r>
            <a:r>
              <a:rPr lang="ja-JP" altLang="ja-JP" sz="2000" b="1" dirty="0" smtClean="0"/>
              <a:t>打て</a:t>
            </a:r>
            <a:endParaRPr lang="en-US" altLang="ja-JP" sz="2000" b="1" dirty="0" smtClean="0"/>
          </a:p>
          <a:p>
            <a:r>
              <a:rPr lang="ja-JP" altLang="ja-JP" sz="2000" b="1" dirty="0"/>
              <a:t>（</a:t>
            </a:r>
            <a:r>
              <a:rPr lang="en-US" altLang="ja-JP" sz="2000" b="1" dirty="0"/>
              <a:t>1</a:t>
            </a:r>
            <a:r>
              <a:rPr lang="ja-JP" altLang="ja-JP" sz="2000" b="1" dirty="0"/>
              <a:t>）学校をグローバル化せよ</a:t>
            </a:r>
            <a:endParaRPr lang="ja-JP" altLang="ja-JP" sz="2000" b="1" dirty="0">
              <a:solidFill>
                <a:srgbClr val="0070C0"/>
              </a:solidFill>
            </a:endParaRPr>
          </a:p>
          <a:p>
            <a:pPr lvl="0"/>
            <a:r>
              <a:rPr lang="ja-JP" altLang="ja-JP" sz="2000" b="1" dirty="0">
                <a:solidFill>
                  <a:srgbClr val="0070C0"/>
                </a:solidFill>
              </a:rPr>
              <a:t>外国人労働者と家族に、企業・国の責任で無償の日本適応教育（日本語・日本社会）を実施</a:t>
            </a:r>
            <a:r>
              <a:rPr lang="ja-JP" altLang="ja-JP" sz="2000" b="1" dirty="0" smtClean="0">
                <a:solidFill>
                  <a:srgbClr val="0070C0"/>
                </a:solidFill>
              </a:rPr>
              <a:t>せよ</a:t>
            </a:r>
            <a:r>
              <a:rPr lang="ja-JP" altLang="en-US" sz="2000" b="1" dirty="0" smtClean="0">
                <a:solidFill>
                  <a:srgbClr val="0070C0"/>
                </a:solidFill>
              </a:rPr>
              <a:t>。</a:t>
            </a:r>
            <a:endParaRPr lang="ja-JP" altLang="ja-JP" sz="2000" b="1" dirty="0" smtClean="0">
              <a:solidFill>
                <a:srgbClr val="0070C0"/>
              </a:solidFill>
            </a:endParaRPr>
          </a:p>
          <a:p>
            <a:pPr lvl="0"/>
            <a:r>
              <a:rPr lang="ja-JP" altLang="en-US" sz="2000" b="1" dirty="0" smtClean="0">
                <a:solidFill>
                  <a:srgbClr val="7030A0"/>
                </a:solidFill>
              </a:rPr>
              <a:t>ますます異文化適応力が必要に。</a:t>
            </a:r>
            <a:r>
              <a:rPr lang="ja-JP" altLang="ja-JP" sz="2000" b="1" dirty="0" smtClean="0">
                <a:solidFill>
                  <a:srgbClr val="7030A0"/>
                </a:solidFill>
              </a:rPr>
              <a:t>ポルトガル語</a:t>
            </a:r>
            <a:r>
              <a:rPr lang="ja-JP" altLang="ja-JP" sz="2000" b="1" dirty="0">
                <a:solidFill>
                  <a:srgbClr val="7030A0"/>
                </a:solidFill>
              </a:rPr>
              <a:t>・スペイン語・中国語・韓国朝鮮語のネイティブスピーカー資源を活用して生徒に多様な外国語と異文化を</a:t>
            </a:r>
            <a:r>
              <a:rPr lang="ja-JP" altLang="ja-JP" sz="2000" b="1" dirty="0" smtClean="0">
                <a:solidFill>
                  <a:srgbClr val="7030A0"/>
                </a:solidFill>
              </a:rPr>
              <a:t>教えよ</a:t>
            </a:r>
            <a:r>
              <a:rPr lang="ja-JP" altLang="en-US" sz="2000" b="1" dirty="0" smtClean="0">
                <a:solidFill>
                  <a:srgbClr val="7030A0"/>
                </a:solidFill>
              </a:rPr>
              <a:t>。</a:t>
            </a:r>
            <a:endParaRPr lang="ja-JP" altLang="ja-JP" sz="2000" b="1" dirty="0">
              <a:solidFill>
                <a:srgbClr val="7030A0"/>
              </a:solidFill>
            </a:endParaRPr>
          </a:p>
          <a:p>
            <a:pPr lvl="0"/>
            <a:r>
              <a:rPr lang="ja-JP" altLang="ja-JP" sz="2000" b="1" dirty="0">
                <a:solidFill>
                  <a:srgbClr val="C00000"/>
                </a:solidFill>
              </a:rPr>
              <a:t>学校と教員養成大学にポルトガル語・スペイン語・中国語・韓国朝鮮語スピーカーを配置して、外国人生徒の就学を援助</a:t>
            </a:r>
            <a:r>
              <a:rPr lang="ja-JP" altLang="ja-JP" sz="2000" b="1" dirty="0" smtClean="0">
                <a:solidFill>
                  <a:srgbClr val="C00000"/>
                </a:solidFill>
              </a:rPr>
              <a:t>せよ</a:t>
            </a:r>
            <a:r>
              <a:rPr lang="ja-JP" altLang="en-US" sz="2000" b="1" dirty="0" smtClean="0">
                <a:solidFill>
                  <a:srgbClr val="C00000"/>
                </a:solidFill>
              </a:rPr>
              <a:t>。</a:t>
            </a:r>
            <a:endParaRPr lang="en-US" altLang="ja-JP" sz="2000" b="1" dirty="0" smtClean="0">
              <a:solidFill>
                <a:srgbClr val="C00000"/>
              </a:solidFill>
            </a:endParaRPr>
          </a:p>
          <a:p>
            <a:pPr lvl="0"/>
            <a:r>
              <a:rPr lang="ja-JP" altLang="ja-JP" sz="2000" b="1" dirty="0" smtClean="0">
                <a:solidFill>
                  <a:srgbClr val="00B050"/>
                </a:solidFill>
              </a:rPr>
              <a:t>外国人</a:t>
            </a:r>
            <a:r>
              <a:rPr lang="ja-JP" altLang="ja-JP" sz="2000" b="1" dirty="0">
                <a:solidFill>
                  <a:srgbClr val="00B050"/>
                </a:solidFill>
              </a:rPr>
              <a:t>労働者を雇用する企業は、上記の施策実施のための財源を負担せよ（日本企業が繁栄すれば、自然に日本人が豊かになる、という構図は、グローバル企業ではあり得ない）</a:t>
            </a:r>
            <a:r>
              <a:rPr lang="ja-JP" altLang="ja-JP" sz="2000" b="1" dirty="0" smtClean="0">
                <a:solidFill>
                  <a:srgbClr val="00B050"/>
                </a:solidFill>
              </a:rPr>
              <a:t>。</a:t>
            </a:r>
            <a:endParaRPr lang="ja-JP" altLang="ja-JP" sz="2000" b="1" dirty="0">
              <a:solidFill>
                <a:srgbClr val="00B050"/>
              </a:solidFill>
            </a:endParaRPr>
          </a:p>
          <a:p>
            <a:pPr lvl="0"/>
            <a:r>
              <a:rPr lang="ja-JP" altLang="ja-JP" sz="2000" b="1" dirty="0">
                <a:solidFill>
                  <a:schemeClr val="accent6">
                    <a:lumMod val="50000"/>
                  </a:schemeClr>
                </a:solidFill>
              </a:rPr>
              <a:t>日本で働いた外国人労働者とその家族が、日本と日本語の愛好者となって帰国するように施策を立てよ（これこそ重要な世界戦略）</a:t>
            </a:r>
          </a:p>
          <a:p>
            <a:r>
              <a:rPr lang="en-US" altLang="ja-JP" sz="1200" b="1" dirty="0">
                <a:solidFill>
                  <a:srgbClr val="0070C0"/>
                </a:solidFill>
              </a:rPr>
              <a:t> </a:t>
            </a:r>
            <a:endParaRPr lang="ja-JP" altLang="ja-JP" sz="1200" b="1" dirty="0">
              <a:solidFill>
                <a:srgbClr val="0070C0"/>
              </a:solidFill>
            </a:endParaRPr>
          </a:p>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2491189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3568" y="297949"/>
            <a:ext cx="8229600" cy="1143000"/>
          </a:xfrm>
          <a:solidFill>
            <a:srgbClr val="FFFF00"/>
          </a:solidFill>
        </p:spPr>
        <p:txBody>
          <a:bodyPr>
            <a:normAutofit fontScale="90000"/>
          </a:bodyPr>
          <a:lstStyle/>
          <a:p>
            <a:r>
              <a:rPr lang="ja-JP" altLang="en-US" sz="3600" dirty="0">
                <a:latin typeface="AR明朝体U" panose="020B0609010101010101" pitchFamily="49" charset="-128"/>
                <a:ea typeface="AR明朝体U" panose="020B0609010101010101" pitchFamily="49" charset="-128"/>
              </a:rPr>
              <a:t>グローバル化のプラス面を活かす言語政策</a:t>
            </a:r>
            <a:r>
              <a:rPr lang="en-US" altLang="ja-JP" dirty="0">
                <a:latin typeface="AR明朝体U" panose="020B0609010101010101" pitchFamily="49" charset="-128"/>
                <a:ea typeface="AR明朝体U" panose="020B0609010101010101" pitchFamily="49" charset="-128"/>
              </a:rPr>
              <a:t/>
            </a:r>
            <a:br>
              <a:rPr lang="en-US" altLang="ja-JP" dirty="0">
                <a:latin typeface="AR明朝体U" panose="020B0609010101010101" pitchFamily="49" charset="-128"/>
                <a:ea typeface="AR明朝体U" panose="020B0609010101010101" pitchFamily="49" charset="-128"/>
              </a:rPr>
            </a:br>
            <a:endParaRPr kumimoji="1" lang="ja-JP" altLang="en-US" dirty="0"/>
          </a:p>
        </p:txBody>
      </p:sp>
      <p:sp>
        <p:nvSpPr>
          <p:cNvPr id="3" name="コンテンツ プレースホルダー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85000" lnSpcReduction="10000"/>
          </a:bodyPr>
          <a:lstStyle/>
          <a:p>
            <a:pPr marL="0" indent="0">
              <a:buNone/>
            </a:pPr>
            <a:r>
              <a:rPr lang="ja-JP" altLang="en-US" dirty="0" smtClean="0">
                <a:latin typeface="+mn-ea"/>
              </a:rPr>
              <a:t>（２）雰囲気的和合や理由・根拠</a:t>
            </a:r>
            <a:r>
              <a:rPr lang="ja-JP" altLang="en-US" dirty="0">
                <a:latin typeface="+mn-ea"/>
              </a:rPr>
              <a:t>を</a:t>
            </a:r>
            <a:r>
              <a:rPr lang="ja-JP" altLang="en-US" dirty="0" smtClean="0">
                <a:latin typeface="+mn-ea"/>
              </a:rPr>
              <a:t>欠いた曖昧説明</a:t>
            </a:r>
            <a:r>
              <a:rPr lang="ja-JP" altLang="en-US" dirty="0" smtClean="0"/>
              <a:t>が日本人以外には通用しない</a:t>
            </a:r>
            <a:r>
              <a:rPr kumimoji="1" lang="ja-JP" altLang="en-US" dirty="0" smtClean="0"/>
              <a:t>ことが一層明白になる。</a:t>
            </a:r>
            <a:endParaRPr kumimoji="1" lang="en-US" altLang="ja-JP" dirty="0" smtClean="0"/>
          </a:p>
          <a:p>
            <a:pPr marL="0" indent="0">
              <a:buNone/>
            </a:pPr>
            <a:r>
              <a:rPr kumimoji="1" lang="ja-JP" altLang="en-US" dirty="0" smtClean="0"/>
              <a:t>⇒世界標準の</a:t>
            </a:r>
            <a:r>
              <a:rPr kumimoji="1" lang="ja-JP" altLang="en-US" dirty="0" smtClean="0">
                <a:solidFill>
                  <a:srgbClr val="FF0000"/>
                </a:solidFill>
              </a:rPr>
              <a:t>言語技術</a:t>
            </a:r>
            <a:r>
              <a:rPr kumimoji="1" lang="en-US" altLang="ja-JP" dirty="0" smtClean="0">
                <a:solidFill>
                  <a:srgbClr val="FF0000"/>
                </a:solidFill>
              </a:rPr>
              <a:t>(language art)</a:t>
            </a:r>
            <a:r>
              <a:rPr kumimoji="1" lang="ja-JP" altLang="en-US" dirty="0" smtClean="0"/>
              <a:t>教育導入の</a:t>
            </a:r>
            <a:endParaRPr kumimoji="1" lang="en-US" altLang="ja-JP" dirty="0" smtClean="0"/>
          </a:p>
          <a:p>
            <a:pPr marL="0" indent="0">
              <a:buNone/>
            </a:pPr>
            <a:r>
              <a:rPr lang="ja-JP" altLang="en-US" dirty="0"/>
              <a:t>　</a:t>
            </a:r>
            <a:r>
              <a:rPr lang="ja-JP" altLang="en-US" dirty="0" smtClean="0"/>
              <a:t>　</a:t>
            </a:r>
            <a:r>
              <a:rPr kumimoji="1" lang="ja-JP" altLang="en-US" dirty="0" smtClean="0"/>
              <a:t>チャンス</a:t>
            </a:r>
            <a:endParaRPr kumimoji="1" lang="en-US" altLang="ja-JP" dirty="0" smtClean="0"/>
          </a:p>
          <a:p>
            <a:pPr marL="0" indent="0">
              <a:buNone/>
            </a:pPr>
            <a:r>
              <a:rPr kumimoji="1" lang="ja-JP" altLang="en-US" dirty="0" smtClean="0"/>
              <a:t>⇒学校自らが言語技術を踏まえた学校運営の実践を。</a:t>
            </a:r>
            <a:endParaRPr kumimoji="1" lang="en-US" altLang="ja-JP" dirty="0" smtClean="0"/>
          </a:p>
          <a:p>
            <a:endParaRPr kumimoji="1" lang="en-US" altLang="ja-JP" dirty="0" smtClean="0"/>
          </a:p>
          <a:p>
            <a:pPr marL="0" indent="0">
              <a:buNone/>
            </a:pPr>
            <a:r>
              <a:rPr lang="ja-JP" altLang="en-US" dirty="0" smtClean="0"/>
              <a:t>（３）外国からの日本情報が即時に入手可能</a:t>
            </a:r>
            <a:endParaRPr lang="en-US" altLang="ja-JP" dirty="0" smtClean="0"/>
          </a:p>
          <a:p>
            <a:pPr marL="0" indent="0">
              <a:buNone/>
            </a:pPr>
            <a:r>
              <a:rPr lang="ja-JP" altLang="en-US" dirty="0"/>
              <a:t>　</a:t>
            </a:r>
            <a:r>
              <a:rPr lang="ja-JP" altLang="en-US" dirty="0" smtClean="0"/>
              <a:t>　⇒国民がより賢くなりうる。</a:t>
            </a:r>
            <a:endParaRPr lang="en-US" altLang="ja-JP" dirty="0" smtClean="0"/>
          </a:p>
          <a:p>
            <a:pPr marL="0" indent="0">
              <a:buNone/>
            </a:pPr>
            <a:r>
              <a:rPr lang="ja-JP" altLang="en-US" dirty="0" smtClean="0"/>
              <a:t>　　そのためにこそ</a:t>
            </a:r>
            <a:r>
              <a:rPr lang="ja-JP" altLang="en-US" dirty="0" smtClean="0">
                <a:solidFill>
                  <a:srgbClr val="FF0000"/>
                </a:solidFill>
              </a:rPr>
              <a:t>基礎的英語力</a:t>
            </a:r>
            <a:r>
              <a:rPr lang="ja-JP" altLang="en-US" dirty="0" smtClean="0"/>
              <a:t>を全ての生徒に。</a:t>
            </a:r>
            <a:endParaRPr kumimoji="1" lang="en-US" altLang="ja-JP" dirty="0" smtClean="0"/>
          </a:p>
        </p:txBody>
      </p:sp>
      <p:sp>
        <p:nvSpPr>
          <p:cNvPr id="4" name="角丸四角形吹き出し 3"/>
          <p:cNvSpPr/>
          <p:nvPr/>
        </p:nvSpPr>
        <p:spPr>
          <a:xfrm>
            <a:off x="4644008" y="5445224"/>
            <a:ext cx="1786441" cy="1296144"/>
          </a:xfrm>
          <a:prstGeom prst="wedgeRoundRectCallout">
            <a:avLst>
              <a:gd name="adj1" fmla="val -61738"/>
              <a:gd name="adj2" fmla="val -59464"/>
              <a:gd name="adj3" fmla="val 16667"/>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bg1"/>
                </a:solidFill>
              </a:rPr>
              <a:t>HP</a:t>
            </a:r>
            <a:r>
              <a:rPr kumimoji="1" lang="ja-JP" altLang="en-US" sz="2000" dirty="0" smtClean="0">
                <a:solidFill>
                  <a:schemeClr val="bg1"/>
                </a:solidFill>
              </a:rPr>
              <a:t>を検索</a:t>
            </a:r>
            <a:r>
              <a:rPr kumimoji="1" lang="en-US" altLang="ja-JP" sz="2000" dirty="0" smtClean="0">
                <a:solidFill>
                  <a:schemeClr val="bg1"/>
                </a:solidFill>
              </a:rPr>
              <a:t>/</a:t>
            </a:r>
            <a:r>
              <a:rPr kumimoji="1" lang="ja-JP" altLang="en-US" sz="2000" dirty="0" smtClean="0">
                <a:solidFill>
                  <a:schemeClr val="bg1"/>
                </a:solidFill>
              </a:rPr>
              <a:t>ソフトウエアを使用</a:t>
            </a:r>
            <a:r>
              <a:rPr kumimoji="1" lang="en-US" altLang="ja-JP" sz="2000" dirty="0" smtClean="0">
                <a:solidFill>
                  <a:schemeClr val="bg1"/>
                </a:solidFill>
              </a:rPr>
              <a:t>/</a:t>
            </a:r>
            <a:r>
              <a:rPr kumimoji="1" lang="ja-JP" altLang="en-US" sz="2000" dirty="0" smtClean="0">
                <a:solidFill>
                  <a:schemeClr val="bg1"/>
                </a:solidFill>
              </a:rPr>
              <a:t>メール読み書き</a:t>
            </a:r>
            <a:endParaRPr kumimoji="1" lang="ja-JP" altLang="en-US" sz="2000" dirty="0">
              <a:solidFill>
                <a:schemeClr val="bg1"/>
              </a:solidFill>
            </a:endParaRPr>
          </a:p>
        </p:txBody>
      </p:sp>
      <p:sp>
        <p:nvSpPr>
          <p:cNvPr id="5" name="角丸四角形吹き出し 4"/>
          <p:cNvSpPr/>
          <p:nvPr/>
        </p:nvSpPr>
        <p:spPr>
          <a:xfrm>
            <a:off x="4830908" y="980728"/>
            <a:ext cx="2722544" cy="1584176"/>
          </a:xfrm>
          <a:prstGeom prst="wedgeRoundRectCallout">
            <a:avLst>
              <a:gd name="adj1" fmla="val -53845"/>
              <a:gd name="adj2" fmla="val 70870"/>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smtClean="0">
                <a:solidFill>
                  <a:schemeClr val="tx1"/>
                </a:solidFill>
              </a:rPr>
              <a:t>TS+</a:t>
            </a:r>
            <a:r>
              <a:rPr kumimoji="1" lang="ja-JP" altLang="en-US" sz="2000" dirty="0" smtClean="0">
                <a:solidFill>
                  <a:schemeClr val="tx1"/>
                </a:solidFill>
              </a:rPr>
              <a:t>根拠</a:t>
            </a:r>
            <a:r>
              <a:rPr kumimoji="1" lang="en-US" altLang="ja-JP" sz="2000" dirty="0" smtClean="0">
                <a:solidFill>
                  <a:schemeClr val="tx1"/>
                </a:solidFill>
              </a:rPr>
              <a:t>+</a:t>
            </a:r>
            <a:r>
              <a:rPr kumimoji="1" lang="ja-JP" altLang="en-US" sz="2000" dirty="0" smtClean="0">
                <a:solidFill>
                  <a:schemeClr val="tx1"/>
                </a:solidFill>
              </a:rPr>
              <a:t>論拠</a:t>
            </a:r>
            <a:r>
              <a:rPr kumimoji="1" lang="en-US" altLang="ja-JP" sz="2000" dirty="0" smtClean="0">
                <a:solidFill>
                  <a:schemeClr val="tx1"/>
                </a:solidFill>
              </a:rPr>
              <a:t>/</a:t>
            </a:r>
            <a:r>
              <a:rPr kumimoji="1" lang="ja-JP" altLang="en-US" sz="2000" dirty="0" smtClean="0">
                <a:solidFill>
                  <a:schemeClr val="tx1"/>
                </a:solidFill>
              </a:rPr>
              <a:t>ストレートな論理校正</a:t>
            </a:r>
            <a:r>
              <a:rPr kumimoji="1" lang="en-US" altLang="ja-JP" sz="2000" dirty="0" smtClean="0">
                <a:solidFill>
                  <a:schemeClr val="tx1"/>
                </a:solidFill>
              </a:rPr>
              <a:t>/Intro-Body-Conclusion/</a:t>
            </a:r>
            <a:r>
              <a:rPr kumimoji="1" lang="ja-JP" altLang="en-US" sz="2000" dirty="0" smtClean="0">
                <a:solidFill>
                  <a:schemeClr val="tx1"/>
                </a:solidFill>
              </a:rPr>
              <a:t>用語の定義</a:t>
            </a:r>
            <a:r>
              <a:rPr kumimoji="1" lang="en-US" altLang="ja-JP" sz="2000" dirty="0" smtClean="0">
                <a:solidFill>
                  <a:schemeClr val="tx1"/>
                </a:solidFill>
              </a:rPr>
              <a:t>/</a:t>
            </a:r>
            <a:r>
              <a:rPr kumimoji="1" lang="ja-JP" altLang="en-US" sz="2000" dirty="0" smtClean="0">
                <a:solidFill>
                  <a:schemeClr val="tx1"/>
                </a:solidFill>
              </a:rPr>
              <a:t>引用手続き</a:t>
            </a:r>
            <a:endParaRPr kumimoji="1" lang="ja-JP" altLang="en-US" sz="2000" dirty="0">
              <a:solidFill>
                <a:schemeClr val="tx1"/>
              </a:solidFill>
            </a:endParaRPr>
          </a:p>
        </p:txBody>
      </p:sp>
      <p:sp>
        <p:nvSpPr>
          <p:cNvPr id="7" name="フッター プレースホルダー 6"/>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9026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randombar(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Autofit/>
          </a:bodyPr>
          <a:lstStyle/>
          <a:p>
            <a:r>
              <a:rPr lang="ja-JP" altLang="en-US" sz="3200" dirty="0">
                <a:latin typeface="AR明朝体U" panose="020B0609010101010101" pitchFamily="49" charset="-128"/>
                <a:ea typeface="AR明朝体U" panose="020B0609010101010101" pitchFamily="49" charset="-128"/>
              </a:rPr>
              <a:t>グローバル化のプラス面を活かす言語</a:t>
            </a:r>
            <a:r>
              <a:rPr lang="ja-JP" altLang="en-US" sz="3200" dirty="0" smtClean="0">
                <a:latin typeface="AR明朝体U" panose="020B0609010101010101" pitchFamily="49" charset="-128"/>
                <a:ea typeface="AR明朝体U" panose="020B0609010101010101" pitchFamily="49" charset="-128"/>
              </a:rPr>
              <a:t>政策（続き）</a:t>
            </a:r>
            <a:endParaRPr kumimoji="1" lang="ja-JP" altLang="en-US" sz="3200" dirty="0"/>
          </a:p>
        </p:txBody>
      </p:sp>
      <p:sp>
        <p:nvSpPr>
          <p:cNvPr id="3" name="コンテンツ プレースホルダー 2"/>
          <p:cNvSpPr>
            <a:spLocks noGrp="1"/>
          </p:cNvSpPr>
          <p:nvPr>
            <p:ph sz="half" idx="1"/>
          </p:nvPr>
        </p:nvSpPr>
        <p:spPr>
          <a:xfrm>
            <a:off x="457200" y="1600200"/>
            <a:ext cx="2818656" cy="4525963"/>
          </a:xfrm>
        </p:spPr>
        <p:txBody>
          <a:bodyPr>
            <a:noAutofit/>
          </a:bodyPr>
          <a:lstStyle/>
          <a:p>
            <a:pPr marL="0" indent="0">
              <a:buNone/>
            </a:pPr>
            <a:r>
              <a:rPr kumimoji="1" lang="ja-JP" altLang="en-US" sz="2400" dirty="0" smtClean="0"/>
              <a:t>・外国への往来がより容易に</a:t>
            </a:r>
            <a:endParaRPr kumimoji="1" lang="en-US" altLang="ja-JP" sz="2400" dirty="0" smtClean="0"/>
          </a:p>
          <a:p>
            <a:pPr marL="0" indent="0">
              <a:buNone/>
            </a:pPr>
            <a:r>
              <a:rPr kumimoji="1" lang="ja-JP" altLang="en-US" sz="2400" dirty="0" smtClean="0"/>
              <a:t>・世界中の人が</a:t>
            </a:r>
            <a:r>
              <a:rPr kumimoji="1" lang="ja-JP" altLang="en-US" sz="2400" u="sng" dirty="0" smtClean="0"/>
              <a:t>潜在的顧客</a:t>
            </a:r>
            <a:endParaRPr kumimoji="1" lang="en-US" altLang="ja-JP" sz="2400" u="sng" dirty="0" smtClean="0"/>
          </a:p>
          <a:p>
            <a:pPr marL="0" indent="0">
              <a:buNone/>
            </a:pPr>
            <a:r>
              <a:rPr lang="ja-JP" altLang="en-US" sz="2400" dirty="0"/>
              <a:t>・</a:t>
            </a:r>
            <a:r>
              <a:rPr kumimoji="1" lang="ja-JP" altLang="en-US" sz="2400" dirty="0" smtClean="0"/>
              <a:t>日本の義務教育の、世界的に言えば高い学力</a:t>
            </a:r>
            <a:endParaRPr kumimoji="1" lang="en-US" altLang="ja-JP" sz="2400" dirty="0" smtClean="0"/>
          </a:p>
          <a:p>
            <a:pPr marL="0" indent="0">
              <a:buNone/>
            </a:pPr>
            <a:r>
              <a:rPr lang="ja-JP" altLang="en-US" sz="2400" dirty="0" smtClean="0"/>
              <a:t>・地球市民・研究者として居ながらに草の根の連携が可能。</a:t>
            </a:r>
            <a:endParaRPr kumimoji="1" lang="ja-JP" altLang="en-US" sz="2400" dirty="0"/>
          </a:p>
        </p:txBody>
      </p:sp>
      <p:sp>
        <p:nvSpPr>
          <p:cNvPr id="4" name="コンテンツ プレースホルダー 3"/>
          <p:cNvSpPr>
            <a:spLocks noGrp="1"/>
          </p:cNvSpPr>
          <p:nvPr>
            <p:ph sz="half" idx="2"/>
          </p:nvPr>
        </p:nvSpPr>
        <p:spPr>
          <a:xfrm>
            <a:off x="6009574" y="1800513"/>
            <a:ext cx="2741476" cy="4320479"/>
          </a:xfrm>
        </p:spPr>
        <p:txBody>
          <a:bodyPr>
            <a:noAutofit/>
          </a:bodyPr>
          <a:lstStyle/>
          <a:p>
            <a:pPr marL="0" indent="0">
              <a:buNone/>
            </a:pPr>
            <a:r>
              <a:rPr kumimoji="1" lang="ja-JP" altLang="en-US" sz="2400" dirty="0" smtClean="0"/>
              <a:t>・世界を見渡せば前途洋洋たる未来</a:t>
            </a:r>
            <a:endParaRPr kumimoji="1" lang="en-US" altLang="ja-JP" sz="2400" dirty="0" smtClean="0"/>
          </a:p>
          <a:p>
            <a:pPr marL="0" indent="0">
              <a:buNone/>
            </a:pPr>
            <a:endParaRPr lang="en-US" altLang="ja-JP" sz="2400" dirty="0" smtClean="0"/>
          </a:p>
          <a:p>
            <a:pPr marL="0" indent="0">
              <a:buNone/>
            </a:pPr>
            <a:r>
              <a:rPr lang="ja-JP" altLang="en-US" sz="2400" dirty="0"/>
              <a:t>・</a:t>
            </a:r>
            <a:r>
              <a:rPr lang="ja-JP" altLang="en-US" sz="2400" dirty="0" smtClean="0"/>
              <a:t>未来を切り開</a:t>
            </a:r>
            <a:r>
              <a:rPr lang="ja-JP" altLang="en-US" sz="2400" dirty="0"/>
              <a:t>け</a:t>
            </a:r>
            <a:r>
              <a:rPr lang="ja-JP" altLang="en-US" sz="2400" dirty="0" smtClean="0"/>
              <a:t>るのは現体制のエリートとはかぎらない</a:t>
            </a:r>
            <a:endParaRPr lang="en-US" altLang="ja-JP" sz="2400" dirty="0" smtClean="0"/>
          </a:p>
          <a:p>
            <a:pPr marL="0" indent="0">
              <a:buNone/>
            </a:pPr>
            <a:endParaRPr kumimoji="1" lang="en-US" altLang="ja-JP" sz="2400" dirty="0" smtClean="0"/>
          </a:p>
          <a:p>
            <a:pPr marL="0" indent="0">
              <a:buNone/>
            </a:pPr>
            <a:r>
              <a:rPr lang="ja-JP" altLang="en-US" sz="2400" dirty="0"/>
              <a:t>・</a:t>
            </a:r>
            <a:r>
              <a:rPr kumimoji="1" lang="ja-JP" altLang="en-US" sz="2400" dirty="0" smtClean="0"/>
              <a:t>世界に貢献できる理想と得意分野</a:t>
            </a:r>
            <a:endParaRPr kumimoji="1" lang="ja-JP" altLang="en-US" sz="2400" dirty="0"/>
          </a:p>
        </p:txBody>
      </p:sp>
      <p:sp>
        <p:nvSpPr>
          <p:cNvPr id="5" name="フローチャート : 代替処理 4"/>
          <p:cNvSpPr/>
          <p:nvPr/>
        </p:nvSpPr>
        <p:spPr>
          <a:xfrm>
            <a:off x="5796136" y="1672741"/>
            <a:ext cx="3168352" cy="4680520"/>
          </a:xfrm>
          <a:prstGeom prst="flowChartAlternateProcess">
            <a:avLst/>
          </a:prstGeom>
          <a:solidFill>
            <a:srgbClr val="EF1DE5">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右矢印 5"/>
          <p:cNvSpPr/>
          <p:nvPr/>
        </p:nvSpPr>
        <p:spPr>
          <a:xfrm>
            <a:off x="3452773" y="3552984"/>
            <a:ext cx="576064"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ローチャート : 代替処理 6"/>
          <p:cNvSpPr/>
          <p:nvPr/>
        </p:nvSpPr>
        <p:spPr>
          <a:xfrm>
            <a:off x="220283" y="1564729"/>
            <a:ext cx="3199579" cy="4896544"/>
          </a:xfrm>
          <a:prstGeom prst="flowChartAlternateProcess">
            <a:avLst/>
          </a:prstGeom>
          <a:solidFill>
            <a:srgbClr val="92D050">
              <a:alpha val="2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4064365" y="2252593"/>
            <a:ext cx="1440160" cy="4154984"/>
          </a:xfrm>
          <a:prstGeom prst="rect">
            <a:avLst/>
          </a:prstGeom>
          <a:solidFill>
            <a:srgbClr val="EADB6C"/>
          </a:solidFill>
        </p:spPr>
        <p:txBody>
          <a:bodyPr wrap="square" rtlCol="0">
            <a:spAutoFit/>
          </a:bodyPr>
          <a:lstStyle/>
          <a:p>
            <a:r>
              <a:rPr kumimoji="1" lang="ja-JP" altLang="en-US" sz="2400" dirty="0" smtClean="0"/>
              <a:t>日本の</a:t>
            </a:r>
            <a:r>
              <a:rPr kumimoji="1" lang="en-US" altLang="ja-JP" sz="2400" dirty="0" smtClean="0"/>
              <a:t>wisdom</a:t>
            </a:r>
          </a:p>
          <a:p>
            <a:endParaRPr kumimoji="1" lang="en-US" altLang="ja-JP" sz="2400" dirty="0" smtClean="0"/>
          </a:p>
          <a:p>
            <a:r>
              <a:rPr kumimoji="1" lang="en-US" altLang="ja-JP" sz="2400" dirty="0" smtClean="0"/>
              <a:t>Self-reliance</a:t>
            </a:r>
          </a:p>
          <a:p>
            <a:endParaRPr lang="en-US" altLang="ja-JP" sz="2400" dirty="0"/>
          </a:p>
          <a:p>
            <a:r>
              <a:rPr kumimoji="1" lang="ja-JP" altLang="en-US" sz="2400" dirty="0" smtClean="0"/>
              <a:t>異文化交渉力</a:t>
            </a:r>
            <a:endParaRPr kumimoji="1" lang="en-US" altLang="ja-JP" sz="2400" dirty="0" smtClean="0"/>
          </a:p>
          <a:p>
            <a:endParaRPr lang="en-US" altLang="ja-JP" sz="2400" dirty="0"/>
          </a:p>
          <a:p>
            <a:r>
              <a:rPr lang="ja-JP" altLang="en-US" sz="2400" dirty="0" smtClean="0"/>
              <a:t>英語</a:t>
            </a:r>
            <a:r>
              <a:rPr lang="ja-JP" altLang="en-US" sz="2400" dirty="0"/>
              <a:t>行動力</a:t>
            </a:r>
            <a:endParaRPr kumimoji="1" lang="ja-JP" altLang="en-US" sz="2400" dirty="0"/>
          </a:p>
        </p:txBody>
      </p:sp>
      <p:sp>
        <p:nvSpPr>
          <p:cNvPr id="9" name="右矢印 8"/>
          <p:cNvSpPr/>
          <p:nvPr/>
        </p:nvSpPr>
        <p:spPr>
          <a:xfrm>
            <a:off x="5364088" y="3456697"/>
            <a:ext cx="576064" cy="10081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形吹き出し 9"/>
          <p:cNvSpPr/>
          <p:nvPr/>
        </p:nvSpPr>
        <p:spPr>
          <a:xfrm>
            <a:off x="4932040" y="2244698"/>
            <a:ext cx="1440160" cy="1199857"/>
          </a:xfrm>
          <a:prstGeom prst="wedgeEllipseCallout">
            <a:avLst>
              <a:gd name="adj1" fmla="val -64955"/>
              <a:gd name="adj2" fmla="val 84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t>逸話２</a:t>
            </a:r>
            <a:endParaRPr kumimoji="1" lang="ja-JP" altLang="en-US" sz="3200" b="1" dirty="0"/>
          </a:p>
        </p:txBody>
      </p:sp>
      <p:sp>
        <p:nvSpPr>
          <p:cNvPr id="11" name="円形吹き出し 10"/>
          <p:cNvSpPr/>
          <p:nvPr/>
        </p:nvSpPr>
        <p:spPr>
          <a:xfrm>
            <a:off x="4815678" y="908720"/>
            <a:ext cx="1440160" cy="1199857"/>
          </a:xfrm>
          <a:prstGeom prst="wedgeEllipseCallout">
            <a:avLst>
              <a:gd name="adj1" fmla="val -64955"/>
              <a:gd name="adj2" fmla="val 8445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t>逸話１</a:t>
            </a:r>
            <a:endParaRPr kumimoji="1" lang="ja-JP" altLang="en-US" sz="3200" b="1" dirty="0"/>
          </a:p>
        </p:txBody>
      </p:sp>
      <p:sp>
        <p:nvSpPr>
          <p:cNvPr id="13" name="線吹き出し 1 (枠付き) 12"/>
          <p:cNvSpPr/>
          <p:nvPr/>
        </p:nvSpPr>
        <p:spPr>
          <a:xfrm>
            <a:off x="1830859" y="1268760"/>
            <a:ext cx="1224136" cy="1160435"/>
          </a:xfrm>
          <a:prstGeom prst="borderCallout1">
            <a:avLst>
              <a:gd name="adj1" fmla="val 18750"/>
              <a:gd name="adj2" fmla="val -8333"/>
              <a:gd name="adj3" fmla="val 135596"/>
              <a:gd name="adj4" fmla="val -525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例：</a:t>
            </a:r>
            <a:r>
              <a:rPr kumimoji="1" lang="en-US" altLang="ja-JP" dirty="0" smtClean="0"/>
              <a:t>Amazon </a:t>
            </a:r>
          </a:p>
          <a:p>
            <a:pPr algn="ctr"/>
            <a:r>
              <a:rPr kumimoji="1" lang="en-US" altLang="ja-JP" dirty="0" smtClean="0"/>
              <a:t>E</a:t>
            </a:r>
            <a:r>
              <a:rPr kumimoji="1" lang="ja-JP" altLang="en-US" dirty="0" smtClean="0"/>
              <a:t>託販売</a:t>
            </a:r>
            <a:endParaRPr kumimoji="1" lang="ja-JP" altLang="en-US" dirty="0"/>
          </a:p>
        </p:txBody>
      </p:sp>
      <p:sp>
        <p:nvSpPr>
          <p:cNvPr id="14" name="フッター プレースホルダー 13"/>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996595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ppt_x"/>
                                          </p:val>
                                        </p:tav>
                                        <p:tav tm="100000">
                                          <p:val>
                                            <p:strVal val="#ppt_x"/>
                                          </p:val>
                                        </p:tav>
                                      </p:tavLst>
                                    </p:anim>
                                    <p:anim calcmode="lin" valueType="num">
                                      <p:cBhvr additive="base">
                                        <p:cTn id="13" dur="500" fill="hold"/>
                                        <p:tgtEl>
                                          <p:spTgt spid="11"/>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５つの英語行動力の積み上げを</a:t>
            </a:r>
            <a:endParaRPr kumimoji="1" lang="ja-JP" altLang="en-US" dirty="0"/>
          </a:p>
        </p:txBody>
      </p:sp>
      <p:sp>
        <p:nvSpPr>
          <p:cNvPr id="3" name="コンテンツ プレースホルダー 2"/>
          <p:cNvSpPr>
            <a:spLocks noGrp="1"/>
          </p:cNvSpPr>
          <p:nvPr>
            <p:ph idx="1"/>
          </p:nvPr>
        </p:nvSpPr>
        <p:spPr>
          <a:xfrm>
            <a:off x="457200" y="1600201"/>
            <a:ext cx="8229600" cy="5069160"/>
          </a:xfrm>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endParaRPr kumimoji="1" lang="en-US" altLang="ja-JP" dirty="0" smtClean="0"/>
          </a:p>
          <a:p>
            <a:pPr marL="0" indent="0">
              <a:buNone/>
            </a:pPr>
            <a:r>
              <a:rPr kumimoji="1" lang="en-US" altLang="ja-JP" dirty="0" smtClean="0"/>
              <a:t>--</a:t>
            </a:r>
            <a:r>
              <a:rPr kumimoji="1" lang="ja-JP" altLang="en-US" dirty="0" smtClean="0"/>
              <a:t>「基本的に英語で行われる」授業への参加力</a:t>
            </a:r>
            <a:endParaRPr kumimoji="1" lang="en-US" altLang="ja-JP" dirty="0" smtClean="0"/>
          </a:p>
          <a:p>
            <a:pPr marL="0" indent="0">
              <a:buNone/>
            </a:pPr>
            <a:r>
              <a:rPr lang="en-US" altLang="ja-JP" sz="3600" dirty="0" smtClean="0"/>
              <a:t>--</a:t>
            </a:r>
            <a:r>
              <a:rPr lang="ja-JP" altLang="en-US" sz="3600" dirty="0" smtClean="0"/>
              <a:t>①</a:t>
            </a:r>
            <a:r>
              <a:rPr kumimoji="1" lang="ja-JP" altLang="en-US" sz="3600" dirty="0" smtClean="0"/>
              <a:t>英語ａｃｔｉｖｉｔｙ運営力</a:t>
            </a:r>
            <a:endParaRPr kumimoji="1" lang="en-US" altLang="ja-JP" sz="3600" dirty="0" smtClean="0"/>
          </a:p>
          <a:p>
            <a:pPr marL="0" indent="0">
              <a:buNone/>
            </a:pPr>
            <a:r>
              <a:rPr lang="en-US" altLang="ja-JP" sz="3600" dirty="0" smtClean="0"/>
              <a:t>--</a:t>
            </a:r>
            <a:r>
              <a:rPr lang="ja-JP" altLang="en-US" sz="3600" dirty="0" smtClean="0"/>
              <a:t>②英語プレゼンテーション力</a:t>
            </a:r>
            <a:endParaRPr lang="en-US" altLang="ja-JP" sz="3600" dirty="0" smtClean="0"/>
          </a:p>
          <a:p>
            <a:pPr marL="0" indent="0">
              <a:buNone/>
            </a:pPr>
            <a:r>
              <a:rPr kumimoji="1" lang="en-US" altLang="ja-JP" sz="3600" dirty="0" smtClean="0"/>
              <a:t>--</a:t>
            </a:r>
            <a:r>
              <a:rPr kumimoji="1" lang="ja-JP" altLang="en-US" sz="3600" dirty="0" smtClean="0"/>
              <a:t>③英語交渉力</a:t>
            </a:r>
            <a:endParaRPr kumimoji="1" lang="en-US" altLang="ja-JP" sz="3600" dirty="0" smtClean="0"/>
          </a:p>
          <a:p>
            <a:pPr marL="0" indent="0">
              <a:buNone/>
            </a:pPr>
            <a:r>
              <a:rPr lang="en-US" altLang="ja-JP" sz="3600" dirty="0" smtClean="0"/>
              <a:t>--</a:t>
            </a:r>
            <a:r>
              <a:rPr lang="ja-JP" altLang="en-US" sz="3600" dirty="0" smtClean="0"/>
              <a:t>④英語ディスカッション力と</a:t>
            </a:r>
            <a:endParaRPr lang="en-US" altLang="ja-JP" sz="3600" dirty="0" smtClean="0"/>
          </a:p>
          <a:p>
            <a:pPr marL="0" indent="0">
              <a:buNone/>
            </a:pPr>
            <a:r>
              <a:rPr lang="ja-JP" altLang="en-US" sz="3600" dirty="0"/>
              <a:t>　</a:t>
            </a:r>
            <a:r>
              <a:rPr lang="ja-JP" altLang="en-US" sz="3600" dirty="0" smtClean="0"/>
              <a:t>　　</a:t>
            </a:r>
            <a:r>
              <a:rPr lang="en-US" altLang="ja-JP" sz="3600" dirty="0" smtClean="0"/>
              <a:t>critical thinking</a:t>
            </a:r>
            <a:r>
              <a:rPr lang="ja-JP" altLang="en-US" sz="3600" dirty="0" smtClean="0"/>
              <a:t>力</a:t>
            </a:r>
            <a:endParaRPr lang="en-US" altLang="ja-JP" sz="3600" dirty="0" smtClean="0"/>
          </a:p>
          <a:p>
            <a:pPr marL="0" indent="0">
              <a:buNone/>
            </a:pPr>
            <a:endParaRPr lang="en-US" altLang="ja-JP" sz="3600" dirty="0"/>
          </a:p>
          <a:p>
            <a:pPr marL="0" indent="0">
              <a:buNone/>
            </a:pPr>
            <a:endParaRPr lang="en-US" altLang="ja-JP" sz="3600" dirty="0" smtClean="0"/>
          </a:p>
          <a:p>
            <a:pPr marL="0" indent="0">
              <a:buNone/>
            </a:pPr>
            <a:endParaRPr kumimoji="1" lang="ja-JP" altLang="en-US" sz="3600"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42513043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altLang="ja-JP" dirty="0" smtClean="0"/>
              <a:t/>
            </a:r>
            <a:br>
              <a:rPr lang="en-US" altLang="ja-JP" dirty="0" smtClean="0"/>
            </a:br>
            <a:r>
              <a:rPr lang="ja-JP" altLang="en-US" dirty="0" smtClean="0"/>
              <a:t>①英語</a:t>
            </a:r>
            <a:r>
              <a:rPr lang="ja-JP" altLang="en-US" dirty="0"/>
              <a:t>ａｃｔｉｖｉｔｙ運営力</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lvl="0"/>
            <a:r>
              <a:rPr lang="ja-JP" altLang="ja-JP" dirty="0"/>
              <a:t>英語授業で用いられる代表的コミュニケーション活動を英語で運営できる</a:t>
            </a:r>
            <a:r>
              <a:rPr lang="ja-JP" altLang="ja-JP" dirty="0" smtClean="0"/>
              <a:t>行動力</a:t>
            </a:r>
            <a:endParaRPr lang="en-US" altLang="ja-JP" dirty="0" smtClean="0"/>
          </a:p>
          <a:p>
            <a:pPr marL="857250" lvl="2" indent="0">
              <a:buNone/>
            </a:pPr>
            <a:r>
              <a:rPr kumimoji="1" lang="en-US" altLang="ja-JP" sz="2000" b="1" dirty="0" smtClean="0">
                <a:solidFill>
                  <a:srgbClr val="7030A0"/>
                </a:solidFill>
              </a:rPr>
              <a:t>Plus-one dialog, </a:t>
            </a:r>
          </a:p>
          <a:p>
            <a:pPr marL="857250" lvl="2" indent="0">
              <a:buNone/>
            </a:pPr>
            <a:r>
              <a:rPr kumimoji="1" lang="ja-JP" altLang="en-US" sz="2000" b="1" dirty="0" smtClean="0">
                <a:solidFill>
                  <a:srgbClr val="7030A0"/>
                </a:solidFill>
              </a:rPr>
              <a:t>言い換え作文</a:t>
            </a:r>
            <a:r>
              <a:rPr kumimoji="1" lang="en-US" altLang="ja-JP" sz="2000" b="1" dirty="0" smtClean="0">
                <a:solidFill>
                  <a:srgbClr val="7030A0"/>
                </a:solidFill>
              </a:rPr>
              <a:t>, </a:t>
            </a:r>
          </a:p>
          <a:p>
            <a:pPr marL="857250" lvl="2" indent="0">
              <a:buNone/>
            </a:pPr>
            <a:r>
              <a:rPr kumimoji="1" lang="ja-JP" altLang="en-US" sz="2000" b="1" dirty="0" smtClean="0">
                <a:solidFill>
                  <a:srgbClr val="7030A0"/>
                </a:solidFill>
              </a:rPr>
              <a:t>言い換え会話</a:t>
            </a:r>
            <a:r>
              <a:rPr kumimoji="1" lang="en-US" altLang="ja-JP" sz="2000" b="1" dirty="0" smtClean="0">
                <a:solidFill>
                  <a:srgbClr val="7030A0"/>
                </a:solidFill>
              </a:rPr>
              <a:t>, </a:t>
            </a:r>
          </a:p>
          <a:p>
            <a:pPr marL="857250" lvl="2" indent="0">
              <a:buNone/>
            </a:pPr>
            <a:r>
              <a:rPr kumimoji="1" lang="ja-JP" altLang="en-US" sz="2000" b="1" dirty="0" smtClean="0">
                <a:solidFill>
                  <a:srgbClr val="7030A0"/>
                </a:solidFill>
              </a:rPr>
              <a:t>インタビュー</a:t>
            </a:r>
            <a:r>
              <a:rPr kumimoji="1" lang="en-US" altLang="ja-JP" sz="2000" b="1" dirty="0" smtClean="0">
                <a:solidFill>
                  <a:srgbClr val="7030A0"/>
                </a:solidFill>
              </a:rPr>
              <a:t>, </a:t>
            </a:r>
          </a:p>
          <a:p>
            <a:pPr marL="857250" lvl="2" indent="0">
              <a:buNone/>
            </a:pPr>
            <a:r>
              <a:rPr kumimoji="1" lang="en-US" altLang="ja-JP" sz="2000" b="1" dirty="0" smtClean="0">
                <a:solidFill>
                  <a:srgbClr val="7030A0"/>
                </a:solidFill>
              </a:rPr>
              <a:t>picture differences, </a:t>
            </a:r>
          </a:p>
          <a:p>
            <a:pPr marL="857250" lvl="2" indent="0">
              <a:buNone/>
            </a:pPr>
            <a:r>
              <a:rPr kumimoji="1" lang="ja-JP" altLang="en-US" sz="2000" b="1" dirty="0" smtClean="0">
                <a:solidFill>
                  <a:srgbClr val="7030A0"/>
                </a:solidFill>
              </a:rPr>
              <a:t>ペア単語当て</a:t>
            </a:r>
            <a:r>
              <a:rPr kumimoji="1" lang="en-US" altLang="ja-JP" sz="2000" b="1" dirty="0" smtClean="0">
                <a:solidFill>
                  <a:srgbClr val="7030A0"/>
                </a:solidFill>
              </a:rPr>
              <a:t>,</a:t>
            </a:r>
          </a:p>
          <a:p>
            <a:pPr marL="857250" lvl="2" indent="0">
              <a:buNone/>
            </a:pPr>
            <a:r>
              <a:rPr kumimoji="1" lang="en-US" altLang="ja-JP" sz="2000" b="1" dirty="0" smtClean="0">
                <a:solidFill>
                  <a:srgbClr val="7030A0"/>
                </a:solidFill>
              </a:rPr>
              <a:t>4-hint quizzes, </a:t>
            </a:r>
          </a:p>
          <a:p>
            <a:pPr marL="857250" lvl="2" indent="0">
              <a:buNone/>
            </a:pPr>
            <a:r>
              <a:rPr lang="ja-JP" altLang="en-US" sz="2000" b="1" dirty="0" smtClean="0">
                <a:solidFill>
                  <a:srgbClr val="7030A0"/>
                </a:solidFill>
              </a:rPr>
              <a:t>名刺交換会</a:t>
            </a:r>
            <a:r>
              <a:rPr lang="en-US" altLang="ja-JP" sz="2000" b="1" dirty="0" smtClean="0">
                <a:solidFill>
                  <a:srgbClr val="7030A0"/>
                </a:solidFill>
              </a:rPr>
              <a:t>, </a:t>
            </a:r>
          </a:p>
          <a:p>
            <a:pPr marL="857250" lvl="2" indent="0">
              <a:buNone/>
            </a:pPr>
            <a:r>
              <a:rPr lang="en-US" altLang="ja-JP" sz="2000" b="1" dirty="0" smtClean="0">
                <a:solidFill>
                  <a:srgbClr val="7030A0"/>
                </a:solidFill>
              </a:rPr>
              <a:t>show and tell</a:t>
            </a:r>
            <a:r>
              <a:rPr lang="ja-JP" altLang="en-US" sz="2000" b="1" dirty="0" smtClean="0">
                <a:solidFill>
                  <a:srgbClr val="7030A0"/>
                </a:solidFill>
              </a:rPr>
              <a:t>など</a:t>
            </a:r>
            <a:endParaRPr kumimoji="1" lang="ja-JP" altLang="en-US" sz="2000" b="1" dirty="0">
              <a:solidFill>
                <a:srgbClr val="7030A0"/>
              </a:solidFill>
            </a:endParaRPr>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62973493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60648"/>
            <a:ext cx="8229600" cy="1143000"/>
          </a:xfrm>
          <a:solidFill>
            <a:srgbClr val="92D050"/>
          </a:solidFill>
        </p:spPr>
        <p:txBody>
          <a:bodyPr>
            <a:normAutofit fontScale="90000"/>
          </a:bodyPr>
          <a:lstStyle/>
          <a:p>
            <a:r>
              <a:rPr lang="ja-JP" altLang="en-US" dirty="0" smtClean="0"/>
              <a:t>②英語</a:t>
            </a:r>
            <a:r>
              <a:rPr lang="ja-JP" altLang="en-US" dirty="0"/>
              <a:t>プレゼンテーション力</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lstStyle/>
          <a:p>
            <a:r>
              <a:rPr lang="ja-JP" altLang="en-US" dirty="0"/>
              <a:t>プレゼンテーション</a:t>
            </a:r>
            <a:r>
              <a:rPr lang="ja-JP" altLang="en-US" dirty="0" smtClean="0"/>
              <a:t>を企画し・調査し・発表し・質問に答える。聞いたプレゼンをまとめる。</a:t>
            </a:r>
            <a:endParaRPr lang="en-US" altLang="ja-JP" dirty="0" smtClean="0"/>
          </a:p>
          <a:p>
            <a:endParaRPr kumimoji="1" lang="en-US" altLang="ja-JP" dirty="0"/>
          </a:p>
          <a:p>
            <a:r>
              <a:rPr lang="ja-JP" altLang="en-US" dirty="0" smtClean="0"/>
              <a:t>会話方略を駆使して、聴衆としてプレゼンテーションに積極的に参加する。</a:t>
            </a:r>
            <a:endParaRPr lang="en-US" altLang="ja-JP" dirty="0" smtClean="0"/>
          </a:p>
          <a:p>
            <a:endParaRPr kumimoji="1" lang="en-US" altLang="ja-JP" dirty="0"/>
          </a:p>
          <a:p>
            <a:r>
              <a:rPr lang="ja-JP" altLang="en-US" dirty="0" smtClean="0"/>
              <a:t>聞いたプレゼンテーションの内容をレポートにまとめる。</a:t>
            </a:r>
            <a:endParaRPr kumimoji="1" lang="ja-JP" altLang="en-US" dirty="0"/>
          </a:p>
        </p:txBody>
      </p:sp>
      <p:sp>
        <p:nvSpPr>
          <p:cNvPr id="5" name="角丸四角形吹き出し 4"/>
          <p:cNvSpPr/>
          <p:nvPr/>
        </p:nvSpPr>
        <p:spPr>
          <a:xfrm>
            <a:off x="5682329" y="620688"/>
            <a:ext cx="689871"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読む</a:t>
            </a:r>
            <a:endParaRPr kumimoji="1" lang="ja-JP" altLang="en-US" sz="2400" dirty="0"/>
          </a:p>
        </p:txBody>
      </p:sp>
      <p:sp>
        <p:nvSpPr>
          <p:cNvPr id="6" name="角丸四角形吹き出し 5"/>
          <p:cNvSpPr/>
          <p:nvPr/>
        </p:nvSpPr>
        <p:spPr>
          <a:xfrm>
            <a:off x="6390897" y="620688"/>
            <a:ext cx="689871"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聞く</a:t>
            </a:r>
            <a:endParaRPr kumimoji="1" lang="ja-JP" altLang="en-US" sz="2400" dirty="0"/>
          </a:p>
        </p:txBody>
      </p:sp>
      <p:sp>
        <p:nvSpPr>
          <p:cNvPr id="7" name="角丸四角形吹き出し 6"/>
          <p:cNvSpPr/>
          <p:nvPr/>
        </p:nvSpPr>
        <p:spPr>
          <a:xfrm>
            <a:off x="7380312" y="620688"/>
            <a:ext cx="689871" cy="93610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話す</a:t>
            </a:r>
            <a:endParaRPr kumimoji="1" lang="ja-JP" altLang="en-US" sz="2400" dirty="0"/>
          </a:p>
        </p:txBody>
      </p:sp>
      <p:sp>
        <p:nvSpPr>
          <p:cNvPr id="9" name="角丸四角形吹き出し 8"/>
          <p:cNvSpPr/>
          <p:nvPr/>
        </p:nvSpPr>
        <p:spPr>
          <a:xfrm>
            <a:off x="1381139" y="2652055"/>
            <a:ext cx="576064" cy="704937"/>
          </a:xfrm>
          <a:prstGeom prst="wedgeRoundRectCallout">
            <a:avLst>
              <a:gd name="adj1" fmla="val -7149"/>
              <a:gd name="adj2" fmla="val -595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聞く</a:t>
            </a:r>
            <a:endParaRPr kumimoji="1" lang="en-US" altLang="ja-JP" dirty="0" smtClean="0"/>
          </a:p>
          <a:p>
            <a:pPr algn="ctr"/>
            <a:endParaRPr kumimoji="1" lang="ja-JP" altLang="en-US" dirty="0"/>
          </a:p>
        </p:txBody>
      </p:sp>
      <p:sp>
        <p:nvSpPr>
          <p:cNvPr id="10" name="角丸四角形吹き出し 9"/>
          <p:cNvSpPr/>
          <p:nvPr/>
        </p:nvSpPr>
        <p:spPr>
          <a:xfrm>
            <a:off x="1959482" y="2652055"/>
            <a:ext cx="576064" cy="704937"/>
          </a:xfrm>
          <a:prstGeom prst="wedgeRoundRectCallout">
            <a:avLst>
              <a:gd name="adj1" fmla="val -7149"/>
              <a:gd name="adj2" fmla="val -595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話す</a:t>
            </a:r>
            <a:endParaRPr kumimoji="1" lang="ja-JP" altLang="en-US" dirty="0"/>
          </a:p>
        </p:txBody>
      </p:sp>
      <p:sp>
        <p:nvSpPr>
          <p:cNvPr id="11" name="角丸四角形吹き出し 10"/>
          <p:cNvSpPr/>
          <p:nvPr/>
        </p:nvSpPr>
        <p:spPr>
          <a:xfrm>
            <a:off x="6792736" y="5517232"/>
            <a:ext cx="576064" cy="704937"/>
          </a:xfrm>
          <a:prstGeom prst="wedgeRoundRectCallout">
            <a:avLst>
              <a:gd name="adj1" fmla="val -7149"/>
              <a:gd name="adj2" fmla="val -595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t>書く</a:t>
            </a:r>
            <a:endParaRPr kumimoji="1" lang="ja-JP" altLang="en-US" sz="2400" dirty="0"/>
          </a:p>
        </p:txBody>
      </p:sp>
      <p:sp>
        <p:nvSpPr>
          <p:cNvPr id="12" name="角丸四角形吹き出し 11"/>
          <p:cNvSpPr/>
          <p:nvPr/>
        </p:nvSpPr>
        <p:spPr>
          <a:xfrm>
            <a:off x="4788024" y="4293096"/>
            <a:ext cx="576064" cy="704937"/>
          </a:xfrm>
          <a:prstGeom prst="wedgeRoundRectCallout">
            <a:avLst>
              <a:gd name="adj1" fmla="val -7149"/>
              <a:gd name="adj2" fmla="val -595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聞く</a:t>
            </a:r>
            <a:endParaRPr kumimoji="1" lang="en-US" altLang="ja-JP" dirty="0" smtClean="0"/>
          </a:p>
          <a:p>
            <a:pPr algn="ctr"/>
            <a:endParaRPr kumimoji="1" lang="ja-JP" altLang="en-US" dirty="0"/>
          </a:p>
        </p:txBody>
      </p:sp>
      <p:sp>
        <p:nvSpPr>
          <p:cNvPr id="13" name="角丸四角形吹き出し 12"/>
          <p:cNvSpPr/>
          <p:nvPr/>
        </p:nvSpPr>
        <p:spPr>
          <a:xfrm>
            <a:off x="5451200" y="4293095"/>
            <a:ext cx="576064" cy="704937"/>
          </a:xfrm>
          <a:prstGeom prst="wedgeRoundRectCallout">
            <a:avLst>
              <a:gd name="adj1" fmla="val -7149"/>
              <a:gd name="adj2" fmla="val -5951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話す</a:t>
            </a:r>
            <a:endParaRPr kumimoji="1" lang="ja-JP" altLang="en-US" dirty="0"/>
          </a:p>
        </p:txBody>
      </p:sp>
      <p:sp>
        <p:nvSpPr>
          <p:cNvPr id="8" name="フッター プレースホルダー 7"/>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05229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arn(inVertic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barn(inVertical)">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arn(inVertic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barn(inVertical)">
                                      <p:cBhvr>
                                        <p:cTn id="37" dur="500"/>
                                        <p:tgtEl>
                                          <p:spTgt spid="13"/>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arn(inVertical)">
                                      <p:cBhvr>
                                        <p:cTn id="4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12" grpId="0" animBg="1"/>
      <p:bldP spid="1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53D2FF"/>
          </a:solidFill>
        </p:spPr>
        <p:txBody>
          <a:bodyPr>
            <a:normAutofit fontScale="90000"/>
          </a:bodyPr>
          <a:lstStyle/>
          <a:p>
            <a:r>
              <a:rPr lang="en-US" altLang="ja-JP" dirty="0" smtClean="0"/>
              <a:t/>
            </a:r>
            <a:br>
              <a:rPr lang="en-US" altLang="ja-JP" dirty="0" smtClean="0"/>
            </a:br>
            <a:r>
              <a:rPr lang="ja-JP" altLang="en-US" dirty="0" smtClean="0"/>
              <a:t>③英語</a:t>
            </a:r>
            <a:r>
              <a:rPr lang="ja-JP" altLang="en-US" dirty="0"/>
              <a:t>交渉力</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p:style>
          <a:lnRef idx="1">
            <a:schemeClr val="accent1"/>
          </a:lnRef>
          <a:fillRef idx="2">
            <a:schemeClr val="accent1"/>
          </a:fillRef>
          <a:effectRef idx="1">
            <a:schemeClr val="accent1"/>
          </a:effectRef>
          <a:fontRef idx="minor">
            <a:schemeClr val="dk1"/>
          </a:fontRef>
        </p:style>
        <p:txBody>
          <a:bodyPr/>
          <a:lstStyle/>
          <a:p>
            <a:r>
              <a:rPr lang="ja-JP" altLang="ja-JP" dirty="0"/>
              <a:t>葛藤をも含んだ対人交渉場面において、相手方の事情・利害・主張を聞き取って理解し、こちら側の事情・利害・意見を冷静</a:t>
            </a:r>
            <a:r>
              <a:rPr lang="ja-JP" altLang="ja-JP" dirty="0" smtClean="0"/>
              <a:t>に</a:t>
            </a:r>
            <a:r>
              <a:rPr lang="ja-JP" altLang="en-US" dirty="0" smtClean="0"/>
              <a:t>言語化して</a:t>
            </a:r>
            <a:r>
              <a:rPr lang="ja-JP" altLang="ja-JP" dirty="0" smtClean="0"/>
              <a:t>相手</a:t>
            </a:r>
            <a:r>
              <a:rPr lang="ja-JP" altLang="ja-JP" dirty="0"/>
              <a:t>にわからせ、自分を生かし相手も</a:t>
            </a:r>
            <a:r>
              <a:rPr lang="ja-JP" altLang="ja-JP" dirty="0" smtClean="0"/>
              <a:t>生か</a:t>
            </a:r>
            <a:r>
              <a:rPr lang="ja-JP" altLang="en-US" dirty="0" smtClean="0"/>
              <a:t>す</a:t>
            </a:r>
            <a:r>
              <a:rPr lang="ja-JP" altLang="ja-JP" dirty="0" smtClean="0"/>
              <a:t>合意点</a:t>
            </a:r>
            <a:r>
              <a:rPr lang="ja-JP" altLang="ja-JP" dirty="0"/>
              <a:t>に達するために交渉する</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3771664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00B0F0"/>
          </a:solidFill>
        </p:spPr>
        <p:txBody>
          <a:bodyPr/>
          <a:lstStyle/>
          <a:p>
            <a:r>
              <a:rPr kumimoji="1" lang="ja-JP" altLang="en-US" dirty="0" smtClean="0"/>
              <a:t>③英語交渉力養成の活動例</a:t>
            </a:r>
            <a:endParaRPr kumimoji="1" lang="ja-JP" altLang="en-US" dirty="0"/>
          </a:p>
        </p:txBody>
      </p:sp>
      <p:sp>
        <p:nvSpPr>
          <p:cNvPr id="3" name="コンテンツ プレースホルダー 2"/>
          <p:cNvSpPr>
            <a:spLocks noGrp="1"/>
          </p:cNvSpPr>
          <p:nvPr>
            <p:ph idx="1"/>
          </p:nvPr>
        </p:nvSpPr>
        <p:spPr>
          <a:solidFill>
            <a:schemeClr val="bg2"/>
          </a:solidFill>
        </p:spPr>
        <p:txBody>
          <a:bodyPr>
            <a:normAutofit fontScale="85000" lnSpcReduction="20000"/>
          </a:bodyPr>
          <a:lstStyle/>
          <a:p>
            <a:pPr algn="ctr">
              <a:spcAft>
                <a:spcPts val="0"/>
              </a:spcAft>
            </a:pPr>
            <a:r>
              <a:rPr lang="en-US" altLang="ja-JP" kern="100" dirty="0">
                <a:solidFill>
                  <a:srgbClr val="000000"/>
                </a:solidFill>
                <a:latin typeface="Century"/>
                <a:ea typeface="ＭＳ 明朝"/>
                <a:cs typeface="Times New Roman"/>
              </a:rPr>
              <a:t>What is Your Excuse?</a:t>
            </a:r>
            <a:endParaRPr lang="ja-JP" altLang="ja-JP" kern="100" dirty="0">
              <a:latin typeface="Century"/>
              <a:ea typeface="ＭＳ 明朝"/>
              <a:cs typeface="Times New Roman"/>
            </a:endParaRPr>
          </a:p>
          <a:p>
            <a:pPr algn="just">
              <a:spcAft>
                <a:spcPts val="0"/>
              </a:spcAft>
            </a:pPr>
            <a:r>
              <a:rPr lang="ja-JP" altLang="ja-JP" kern="100" dirty="0">
                <a:solidFill>
                  <a:srgbClr val="000000"/>
                </a:solidFill>
                <a:latin typeface="Century"/>
                <a:ea typeface="ＭＳ 明朝"/>
                <a:cs typeface="Times New Roman"/>
              </a:rPr>
              <a:t>　次のようにお母さんから言われました。お母さんの感情を刺激しないようにどう切り抜けますか</a:t>
            </a:r>
            <a:r>
              <a:rPr lang="ja-JP" altLang="ja-JP" kern="100" dirty="0" smtClean="0">
                <a:solidFill>
                  <a:srgbClr val="000000"/>
                </a:solidFill>
                <a:latin typeface="Century"/>
                <a:ea typeface="ＭＳ 明朝"/>
                <a:cs typeface="Times New Roman"/>
              </a:rPr>
              <a:t>？</a:t>
            </a:r>
            <a:endParaRPr lang="en-US" altLang="ja-JP" kern="100" dirty="0">
              <a:solidFill>
                <a:srgbClr val="000000"/>
              </a:solidFill>
              <a:latin typeface="Century"/>
              <a:ea typeface="ＭＳ 明朝"/>
              <a:cs typeface="Times New Roman"/>
            </a:endParaRPr>
          </a:p>
          <a:p>
            <a:pPr algn="just">
              <a:spcAft>
                <a:spcPts val="0"/>
              </a:spcAft>
            </a:pPr>
            <a:r>
              <a:rPr lang="en-US" altLang="ja-JP" sz="3600" kern="100" dirty="0" smtClean="0">
                <a:solidFill>
                  <a:srgbClr val="FF0000"/>
                </a:solidFill>
                <a:latin typeface="富士ポップ"/>
                <a:ea typeface="ＭＳ 明朝"/>
                <a:cs typeface="Times New Roman"/>
              </a:rPr>
              <a:t>You </a:t>
            </a:r>
            <a:r>
              <a:rPr lang="en-US" altLang="ja-JP" sz="3600" kern="100" dirty="0">
                <a:solidFill>
                  <a:srgbClr val="FF0000"/>
                </a:solidFill>
                <a:latin typeface="富士ポップ"/>
                <a:ea typeface="ＭＳ 明朝"/>
                <a:cs typeface="Times New Roman"/>
              </a:rPr>
              <a:t>are watching TV again. Have you finished your homework</a:t>
            </a:r>
            <a:r>
              <a:rPr lang="en-US" altLang="ja-JP" sz="3600" kern="100" dirty="0" smtClean="0">
                <a:solidFill>
                  <a:srgbClr val="FF0000"/>
                </a:solidFill>
                <a:latin typeface="富士ポップ"/>
                <a:ea typeface="ＭＳ 明朝"/>
                <a:cs typeface="Times New Roman"/>
              </a:rPr>
              <a:t>?</a:t>
            </a:r>
          </a:p>
          <a:p>
            <a:pPr algn="just">
              <a:spcAft>
                <a:spcPts val="0"/>
              </a:spcAft>
            </a:pPr>
            <a:r>
              <a:rPr lang="ja-JP" altLang="en-US" sz="3000" kern="100" dirty="0" smtClean="0">
                <a:solidFill>
                  <a:srgbClr val="0070C0"/>
                </a:solidFill>
                <a:latin typeface="HG創英ﾌﾟﾚｾﾞﾝｽEB" panose="02020809000000000000" pitchFamily="17" charset="-128"/>
                <a:ea typeface="HG創英ﾌﾟﾚｾﾞﾝｽEB" panose="02020809000000000000" pitchFamily="17" charset="-128"/>
                <a:cs typeface="Times New Roman"/>
              </a:rPr>
              <a:t>宿題</a:t>
            </a:r>
            <a:r>
              <a:rPr lang="ja-JP" altLang="en-US" sz="3000" kern="100" dirty="0">
                <a:solidFill>
                  <a:srgbClr val="0070C0"/>
                </a:solidFill>
                <a:latin typeface="HG創英ﾌﾟﾚｾﾞﾝｽEB" panose="02020809000000000000" pitchFamily="17" charset="-128"/>
                <a:ea typeface="HG創英ﾌﾟﾚｾﾞﾝｽEB" panose="02020809000000000000" pitchFamily="17" charset="-128"/>
                <a:cs typeface="Times New Roman"/>
              </a:rPr>
              <a:t>に</a:t>
            </a:r>
            <a:r>
              <a:rPr lang="ja-JP" altLang="en-US" sz="3000" kern="100" dirty="0" smtClean="0">
                <a:solidFill>
                  <a:srgbClr val="0070C0"/>
                </a:solidFill>
                <a:latin typeface="HG創英ﾌﾟﾚｾﾞﾝｽEB" panose="02020809000000000000" pitchFamily="17" charset="-128"/>
                <a:ea typeface="HG創英ﾌﾟﾚｾﾞﾝｽEB" panose="02020809000000000000" pitchFamily="17" charset="-128"/>
                <a:cs typeface="Times New Roman"/>
              </a:rPr>
              <a:t>して全生徒が次の一言を提出　　</a:t>
            </a:r>
            <a:endParaRPr lang="en-US" altLang="ja-JP" sz="3000" kern="100" dirty="0" smtClean="0">
              <a:solidFill>
                <a:srgbClr val="0070C0"/>
              </a:solidFill>
              <a:latin typeface="HG創英ﾌﾟﾚｾﾞﾝｽEB" panose="02020809000000000000" pitchFamily="17" charset="-128"/>
              <a:ea typeface="HG創英ﾌﾟﾚｾﾞﾝｽEB" panose="02020809000000000000" pitchFamily="17" charset="-128"/>
              <a:cs typeface="Times New Roman"/>
            </a:endParaRPr>
          </a:p>
          <a:p>
            <a:pPr marL="0" indent="0" algn="just">
              <a:spcAft>
                <a:spcPts val="0"/>
              </a:spcAft>
              <a:buNone/>
            </a:pPr>
            <a:r>
              <a:rPr lang="ja-JP" altLang="en-US" sz="3000" kern="100" dirty="0">
                <a:solidFill>
                  <a:srgbClr val="0070C0"/>
                </a:solidFill>
                <a:latin typeface="HG創英ﾌﾟﾚｾﾞﾝｽEB" panose="02020809000000000000" pitchFamily="17" charset="-128"/>
                <a:ea typeface="HG創英ﾌﾟﾚｾﾞﾝｽEB" panose="02020809000000000000" pitchFamily="17" charset="-128"/>
                <a:cs typeface="Times New Roman"/>
              </a:rPr>
              <a:t>　</a:t>
            </a:r>
            <a:r>
              <a:rPr lang="ja-JP" altLang="en-US" sz="3000" kern="100" dirty="0" smtClean="0">
                <a:solidFill>
                  <a:srgbClr val="0070C0"/>
                </a:solidFill>
                <a:latin typeface="HG創英ﾌﾟﾚｾﾞﾝｽEB" panose="02020809000000000000" pitchFamily="17" charset="-128"/>
                <a:ea typeface="HG創英ﾌﾟﾚｾﾞﾝｽEB" panose="02020809000000000000" pitchFamily="17" charset="-128"/>
                <a:cs typeface="Times New Roman"/>
              </a:rPr>
              <a:t>⇒一覧にして鑑賞</a:t>
            </a:r>
            <a:endParaRPr lang="en-US" altLang="ja-JP" sz="3000" kern="100" dirty="0" smtClean="0">
              <a:solidFill>
                <a:srgbClr val="0070C0"/>
              </a:solidFill>
              <a:latin typeface="HG創英ﾌﾟﾚｾﾞﾝｽEB" panose="02020809000000000000" pitchFamily="17" charset="-128"/>
              <a:ea typeface="HG創英ﾌﾟﾚｾﾞﾝｽEB" panose="02020809000000000000" pitchFamily="17" charset="-128"/>
              <a:cs typeface="Times New Roman"/>
            </a:endParaRPr>
          </a:p>
          <a:p>
            <a:pPr marL="0" indent="0" algn="just">
              <a:spcAft>
                <a:spcPts val="0"/>
              </a:spcAft>
              <a:buNone/>
            </a:pPr>
            <a:r>
              <a:rPr lang="ja-JP" altLang="en-US" sz="3000" kern="100" dirty="0">
                <a:solidFill>
                  <a:srgbClr val="0070C0"/>
                </a:solidFill>
                <a:latin typeface="HG創英ﾌﾟﾚｾﾞﾝｽEB" panose="02020809000000000000" pitchFamily="17" charset="-128"/>
                <a:ea typeface="HG創英ﾌﾟﾚｾﾞﾝｽEB" panose="02020809000000000000" pitchFamily="17" charset="-128"/>
                <a:cs typeface="Times New Roman"/>
              </a:rPr>
              <a:t>　</a:t>
            </a:r>
            <a:r>
              <a:rPr lang="ja-JP" altLang="en-US" sz="3000" kern="100" dirty="0" smtClean="0">
                <a:solidFill>
                  <a:srgbClr val="0070C0"/>
                </a:solidFill>
                <a:latin typeface="HG創英ﾌﾟﾚｾﾞﾝｽEB" panose="02020809000000000000" pitchFamily="17" charset="-128"/>
                <a:ea typeface="HG創英ﾌﾟﾚｾﾞﾝｽEB" panose="02020809000000000000" pitchFamily="17" charset="-128"/>
                <a:cs typeface="Times New Roman"/>
              </a:rPr>
              <a:t>⇒良いと思うベスト３に投票</a:t>
            </a:r>
            <a:endParaRPr lang="en-US" altLang="ja-JP" sz="3000" kern="100" dirty="0" smtClean="0">
              <a:solidFill>
                <a:srgbClr val="0070C0"/>
              </a:solidFill>
              <a:latin typeface="HG創英ﾌﾟﾚｾﾞﾝｽEB" panose="02020809000000000000" pitchFamily="17" charset="-128"/>
              <a:ea typeface="HG創英ﾌﾟﾚｾﾞﾝｽEB" panose="02020809000000000000" pitchFamily="17" charset="-128"/>
              <a:cs typeface="Times New Roman"/>
            </a:endParaRPr>
          </a:p>
          <a:p>
            <a:pPr marL="0" indent="0" algn="just">
              <a:spcAft>
                <a:spcPts val="0"/>
              </a:spcAft>
              <a:buNone/>
            </a:pPr>
            <a:endParaRPr lang="en-US" altLang="ja-JP" sz="2600" kern="100" dirty="0" smtClean="0">
              <a:latin typeface="HG創英ﾌﾟﾚｾﾞﾝｽEB" panose="02020809000000000000" pitchFamily="17" charset="-128"/>
              <a:ea typeface="HG創英ﾌﾟﾚｾﾞﾝｽEB" panose="02020809000000000000" pitchFamily="17" charset="-128"/>
              <a:cs typeface="Times New Roman"/>
            </a:endParaRPr>
          </a:p>
          <a:p>
            <a:pPr marL="0" indent="0" algn="just">
              <a:spcAft>
                <a:spcPts val="0"/>
              </a:spcAft>
              <a:buNone/>
            </a:pPr>
            <a:r>
              <a:rPr lang="ja-JP" altLang="en-US" sz="2600" kern="100" dirty="0" smtClean="0">
                <a:latin typeface="HG創英ﾌﾟﾚｾﾞﾝｽEB" panose="02020809000000000000" pitchFamily="17" charset="-128"/>
                <a:ea typeface="HG創英ﾌﾟﾚｾﾞﾝｽEB" panose="02020809000000000000" pitchFamily="17" charset="-128"/>
                <a:cs typeface="Times New Roman"/>
              </a:rPr>
              <a:t>（二宮秀夫）</a:t>
            </a:r>
            <a:endParaRPr lang="ja-JP" altLang="ja-JP" sz="2600" kern="100" dirty="0">
              <a:latin typeface="HG創英ﾌﾟﾚｾﾞﾝｽEB" panose="02020809000000000000" pitchFamily="17" charset="-128"/>
              <a:ea typeface="HG創英ﾌﾟﾚｾﾞﾝｽEB" panose="02020809000000000000" pitchFamily="17" charset="-128"/>
              <a:cs typeface="Times New Roman"/>
            </a:endParaRPr>
          </a:p>
          <a:p>
            <a:pPr algn="just">
              <a:spcAft>
                <a:spcPts val="0"/>
              </a:spcAft>
            </a:pPr>
            <a:endParaRPr lang="ja-JP" altLang="ja-JP" kern="100" dirty="0">
              <a:solidFill>
                <a:srgbClr val="FF6600"/>
              </a:solidFill>
              <a:latin typeface="Century"/>
              <a:ea typeface="ＭＳ 明朝"/>
              <a:cs typeface="Times New Roman"/>
            </a:endParaRPr>
          </a:p>
          <a:p>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4287289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chemeClr val="accent6">
              <a:lumMod val="60000"/>
              <a:lumOff val="40000"/>
            </a:schemeClr>
          </a:solidFill>
        </p:spPr>
        <p:txBody>
          <a:bodyPr>
            <a:normAutofit fontScale="90000"/>
          </a:bodyPr>
          <a:lstStyle/>
          <a:p>
            <a:r>
              <a:rPr lang="en-US" altLang="ja-JP" dirty="0" smtClean="0"/>
              <a:t/>
            </a:r>
            <a:br>
              <a:rPr lang="en-US" altLang="ja-JP" dirty="0" smtClean="0"/>
            </a:br>
            <a:r>
              <a:rPr lang="ja-JP" altLang="en-US" dirty="0" smtClean="0"/>
              <a:t>④英語</a:t>
            </a:r>
            <a:r>
              <a:rPr lang="ja-JP" altLang="en-US" dirty="0"/>
              <a:t>ディスカッション力と</a:t>
            </a:r>
            <a:r>
              <a:rPr lang="en-US" altLang="ja-JP" dirty="0"/>
              <a:t>critical thinking</a:t>
            </a:r>
            <a:r>
              <a:rPr lang="ja-JP" altLang="en-US" dirty="0"/>
              <a:t/>
            </a:r>
            <a:br>
              <a:rPr lang="ja-JP" altLang="en-US" dirty="0"/>
            </a:b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ja-JP" sz="2800" dirty="0"/>
              <a:t>意見を考え、表明し、根拠づけを</a:t>
            </a:r>
            <a:r>
              <a:rPr lang="ja-JP" altLang="ja-JP" sz="2800" dirty="0" smtClean="0"/>
              <a:t>行う</a:t>
            </a:r>
            <a:endParaRPr lang="en-US" altLang="ja-JP" sz="2800" dirty="0" smtClean="0"/>
          </a:p>
          <a:p>
            <a:r>
              <a:rPr lang="ja-JP" altLang="ja-JP" sz="2800" dirty="0"/>
              <a:t>相手の意見の根拠を尋ねたり、問題点を指摘</a:t>
            </a:r>
            <a:r>
              <a:rPr lang="ja-JP" altLang="ja-JP" sz="2800" dirty="0" smtClean="0"/>
              <a:t>する</a:t>
            </a:r>
            <a:endParaRPr lang="en-US" altLang="ja-JP" sz="2800" dirty="0" smtClean="0"/>
          </a:p>
          <a:p>
            <a:r>
              <a:rPr lang="en-US" altLang="ja-JP" sz="2800" dirty="0"/>
              <a:t>mind</a:t>
            </a:r>
            <a:r>
              <a:rPr lang="ja-JP" altLang="ja-JP" sz="2800" dirty="0"/>
              <a:t>と</a:t>
            </a:r>
            <a:r>
              <a:rPr lang="en-US" altLang="ja-JP" sz="2800" dirty="0"/>
              <a:t>heart</a:t>
            </a:r>
            <a:r>
              <a:rPr lang="ja-JP" altLang="ja-JP" sz="2800" dirty="0"/>
              <a:t>の区別に立ち、感情的にならずにより高次の考えに到達すべく双方が協力する</a:t>
            </a:r>
            <a:endParaRPr kumimoji="1" lang="ja-JP" altLang="en-US" sz="2800" dirty="0"/>
          </a:p>
        </p:txBody>
      </p:sp>
      <p:sp>
        <p:nvSpPr>
          <p:cNvPr id="4" name="フローチャート : 代替処理 3"/>
          <p:cNvSpPr/>
          <p:nvPr/>
        </p:nvSpPr>
        <p:spPr>
          <a:xfrm>
            <a:off x="417355" y="1412776"/>
            <a:ext cx="7992888" cy="2592288"/>
          </a:xfrm>
          <a:prstGeom prst="flowChartAlternateProcess">
            <a:avLst/>
          </a:prstGeom>
          <a:solidFill>
            <a:srgbClr val="00B0F0">
              <a:alpha val="25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上矢印 4"/>
          <p:cNvSpPr/>
          <p:nvPr/>
        </p:nvSpPr>
        <p:spPr>
          <a:xfrm>
            <a:off x="3501266" y="3717032"/>
            <a:ext cx="972108" cy="72008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1037057" y="5862129"/>
            <a:ext cx="7373186" cy="461665"/>
          </a:xfrm>
          <a:prstGeom prst="rect">
            <a:avLst/>
          </a:prstGeom>
          <a:solidFill>
            <a:srgbClr val="002060"/>
          </a:solidFill>
        </p:spPr>
        <p:txBody>
          <a:bodyPr wrap="square" rtlCol="0">
            <a:spAutoFit/>
          </a:bodyPr>
          <a:lstStyle/>
          <a:p>
            <a:r>
              <a:rPr lang="ja-JP" altLang="ja-JP" sz="2400" b="1" dirty="0">
                <a:solidFill>
                  <a:schemeClr val="bg1"/>
                </a:solidFill>
              </a:rPr>
              <a:t>テキストの内容や構成を絶対視して読まない</a:t>
            </a:r>
            <a:r>
              <a:rPr lang="en-US" altLang="ja-JP" sz="2400" b="1" dirty="0">
                <a:solidFill>
                  <a:schemeClr val="bg1"/>
                </a:solidFill>
              </a:rPr>
              <a:t>/ </a:t>
            </a:r>
            <a:r>
              <a:rPr lang="ja-JP" altLang="ja-JP" sz="2400" b="1" dirty="0">
                <a:solidFill>
                  <a:schemeClr val="bg1"/>
                </a:solidFill>
              </a:rPr>
              <a:t>教えない</a:t>
            </a:r>
            <a:endParaRPr kumimoji="1" lang="ja-JP" altLang="en-US" sz="2400" b="1" dirty="0">
              <a:solidFill>
                <a:schemeClr val="bg1"/>
              </a:solidFill>
            </a:endParaRPr>
          </a:p>
        </p:txBody>
      </p:sp>
      <p:sp>
        <p:nvSpPr>
          <p:cNvPr id="7" name="テキスト ボックス 6"/>
          <p:cNvSpPr txBox="1"/>
          <p:nvPr/>
        </p:nvSpPr>
        <p:spPr>
          <a:xfrm>
            <a:off x="1043608" y="4578819"/>
            <a:ext cx="7640006" cy="461665"/>
          </a:xfrm>
          <a:prstGeom prst="rect">
            <a:avLst/>
          </a:prstGeom>
          <a:solidFill>
            <a:srgbClr val="00B050"/>
          </a:solidFill>
        </p:spPr>
        <p:txBody>
          <a:bodyPr wrap="square" rtlCol="0">
            <a:spAutoFit/>
          </a:bodyPr>
          <a:lstStyle/>
          <a:p>
            <a:r>
              <a:rPr lang="ja-JP" altLang="ja-JP" sz="2400" b="1" dirty="0">
                <a:solidFill>
                  <a:schemeClr val="bg1"/>
                </a:solidFill>
              </a:rPr>
              <a:t>テキストの内容や</a:t>
            </a:r>
            <a:r>
              <a:rPr lang="ja-JP" altLang="ja-JP" sz="2400" b="1" dirty="0" smtClean="0">
                <a:solidFill>
                  <a:schemeClr val="bg1"/>
                </a:solidFill>
              </a:rPr>
              <a:t>構成</a:t>
            </a:r>
            <a:r>
              <a:rPr lang="ja-JP" altLang="en-US" sz="2400" b="1" dirty="0" smtClean="0">
                <a:solidFill>
                  <a:schemeClr val="bg1"/>
                </a:solidFill>
              </a:rPr>
              <a:t>を整理して理解⇒</a:t>
            </a:r>
            <a:r>
              <a:rPr lang="en-US" altLang="ja-JP" sz="2400" b="1" dirty="0" smtClean="0">
                <a:solidFill>
                  <a:schemeClr val="bg1"/>
                </a:solidFill>
              </a:rPr>
              <a:t>Graphic Organizer</a:t>
            </a:r>
            <a:endParaRPr kumimoji="1" lang="ja-JP" altLang="en-US" sz="2400" b="1" dirty="0">
              <a:solidFill>
                <a:schemeClr val="bg1"/>
              </a:solidFill>
            </a:endParaRPr>
          </a:p>
        </p:txBody>
      </p:sp>
      <p:sp>
        <p:nvSpPr>
          <p:cNvPr id="9" name="テキスト ボックス 8"/>
          <p:cNvSpPr txBox="1"/>
          <p:nvPr/>
        </p:nvSpPr>
        <p:spPr>
          <a:xfrm>
            <a:off x="1045370" y="5226890"/>
            <a:ext cx="7640006" cy="461665"/>
          </a:xfrm>
          <a:prstGeom prst="rect">
            <a:avLst/>
          </a:prstGeom>
          <a:solidFill>
            <a:srgbClr val="7030A0"/>
          </a:solidFill>
        </p:spPr>
        <p:txBody>
          <a:bodyPr wrap="square" rtlCol="0">
            <a:spAutoFit/>
          </a:bodyPr>
          <a:lstStyle/>
          <a:p>
            <a:r>
              <a:rPr lang="ja-JP" altLang="ja-JP" sz="2400" b="1" dirty="0">
                <a:solidFill>
                  <a:schemeClr val="bg1"/>
                </a:solidFill>
              </a:rPr>
              <a:t>テキストの内容や</a:t>
            </a:r>
            <a:r>
              <a:rPr lang="ja-JP" altLang="ja-JP" sz="2400" b="1" dirty="0" smtClean="0">
                <a:solidFill>
                  <a:schemeClr val="bg1"/>
                </a:solidFill>
              </a:rPr>
              <a:t>構成</a:t>
            </a:r>
            <a:r>
              <a:rPr lang="ja-JP" altLang="en-US" sz="2400" b="1" dirty="0" smtClean="0">
                <a:solidFill>
                  <a:schemeClr val="bg1"/>
                </a:solidFill>
              </a:rPr>
              <a:t>に質問</a:t>
            </a:r>
            <a:r>
              <a:rPr lang="en-US" altLang="ja-JP" sz="2400" b="1" dirty="0" smtClean="0">
                <a:solidFill>
                  <a:schemeClr val="bg1"/>
                </a:solidFill>
              </a:rPr>
              <a:t>/</a:t>
            </a:r>
            <a:r>
              <a:rPr lang="ja-JP" altLang="en-US" sz="2400" b="1" dirty="0" smtClean="0">
                <a:solidFill>
                  <a:schemeClr val="bg1"/>
                </a:solidFill>
              </a:rPr>
              <a:t>疑問を提出⇒答を話し合う</a:t>
            </a:r>
            <a:endParaRPr kumimoji="1" lang="ja-JP" altLang="en-US" sz="2400" b="1" dirty="0">
              <a:solidFill>
                <a:schemeClr val="bg1"/>
              </a:solidFill>
            </a:endParaRPr>
          </a:p>
        </p:txBody>
      </p:sp>
      <p:sp>
        <p:nvSpPr>
          <p:cNvPr id="10" name="フローチャート : 代替処理 9"/>
          <p:cNvSpPr/>
          <p:nvPr/>
        </p:nvSpPr>
        <p:spPr>
          <a:xfrm>
            <a:off x="417355" y="4311789"/>
            <a:ext cx="525108" cy="2331200"/>
          </a:xfrm>
          <a:prstGeom prst="flowChartAlternateProcess">
            <a:avLst/>
          </a:prstGeom>
          <a:solidFill>
            <a:srgbClr val="92D050">
              <a:alpha val="13000"/>
            </a:srgbClr>
          </a:solidFill>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r>
              <a:rPr kumimoji="1" lang="ja-JP" altLang="en-US" sz="3600" dirty="0" smtClean="0">
                <a:solidFill>
                  <a:srgbClr val="FF0000"/>
                </a:solidFill>
              </a:rPr>
              <a:t>裾野部分</a:t>
            </a:r>
            <a:endParaRPr kumimoji="1" lang="ja-JP" altLang="en-US" sz="3600" dirty="0">
              <a:solidFill>
                <a:srgbClr val="FF0000"/>
              </a:solidFill>
            </a:endParaRPr>
          </a:p>
        </p:txBody>
      </p:sp>
      <p:sp>
        <p:nvSpPr>
          <p:cNvPr id="11" name="フッター プレースホルダー 10"/>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44729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endParaRPr kumimoji="1" lang="ja-JP" alt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722432"/>
            <a:ext cx="7703872" cy="7546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上矢印 3"/>
          <p:cNvSpPr/>
          <p:nvPr/>
        </p:nvSpPr>
        <p:spPr>
          <a:xfrm>
            <a:off x="6927001" y="31531"/>
            <a:ext cx="2232248" cy="6237312"/>
          </a:xfrm>
          <a:prstGeom prst="upArrow">
            <a:avLst/>
          </a:prstGeom>
        </p:spPr>
        <p:style>
          <a:lnRef idx="3">
            <a:schemeClr val="lt1"/>
          </a:lnRef>
          <a:fillRef idx="1">
            <a:schemeClr val="accent2"/>
          </a:fillRef>
          <a:effectRef idx="1">
            <a:schemeClr val="accent2"/>
          </a:effectRef>
          <a:fontRef idx="minor">
            <a:schemeClr val="lt1"/>
          </a:fontRef>
        </p:style>
        <p:txBody>
          <a:bodyPr vert="eaVert" rtlCol="0" anchor="ctr"/>
          <a:lstStyle/>
          <a:p>
            <a:pPr algn="ctr"/>
            <a:r>
              <a:rPr kumimoji="1" lang="ja-JP" altLang="en-US" sz="3600" dirty="0" smtClean="0"/>
              <a:t>人間形成的アクティビ　　　</a:t>
            </a:r>
            <a:endParaRPr kumimoji="1" lang="en-US" altLang="ja-JP" sz="3600" dirty="0" smtClean="0"/>
          </a:p>
          <a:p>
            <a:pPr algn="ctr"/>
            <a:r>
              <a:rPr lang="ja-JP" altLang="en-US" sz="3600" dirty="0"/>
              <a:t>　</a:t>
            </a:r>
            <a:r>
              <a:rPr lang="ja-JP" altLang="en-US" sz="3600" dirty="0" smtClean="0"/>
              <a:t>　　</a:t>
            </a:r>
            <a:r>
              <a:rPr kumimoji="1" lang="ja-JP" altLang="en-US" sz="3600" dirty="0" smtClean="0"/>
              <a:t>ティーを使いながら</a:t>
            </a:r>
            <a:endParaRPr kumimoji="1" lang="ja-JP" altLang="en-US" sz="3600"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541514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260648"/>
            <a:ext cx="8229600" cy="1431032"/>
          </a:xfrm>
          <a:solidFill>
            <a:schemeClr val="tx2">
              <a:lumMod val="20000"/>
              <a:lumOff val="80000"/>
            </a:schemeClr>
          </a:solidFill>
        </p:spPr>
        <p:txBody>
          <a:bodyPr>
            <a:normAutofit fontScale="90000"/>
          </a:bodyPr>
          <a:lstStyle/>
          <a:p>
            <a:r>
              <a:rPr lang="en-US" altLang="ja-JP" dirty="0" smtClean="0"/>
              <a:t/>
            </a:r>
            <a:br>
              <a:rPr lang="en-US" altLang="ja-JP" dirty="0" smtClean="0"/>
            </a:br>
            <a:r>
              <a:rPr lang="ja-JP" altLang="en-US" dirty="0" smtClean="0"/>
              <a:t>逸話</a:t>
            </a:r>
            <a:r>
              <a:rPr lang="ja-JP" altLang="en-US" dirty="0"/>
              <a:t>その１</a:t>
            </a:r>
            <a:r>
              <a:rPr lang="ja-JP" altLang="en-US" dirty="0" smtClean="0"/>
              <a:t>．</a:t>
            </a:r>
            <a:r>
              <a:rPr lang="ja-JP" altLang="en-US" dirty="0" smtClean="0">
                <a:solidFill>
                  <a:srgbClr val="FF0000"/>
                </a:solidFill>
              </a:rPr>
              <a:t>下宿</a:t>
            </a:r>
            <a:r>
              <a:rPr lang="ja-JP" altLang="en-US" dirty="0">
                <a:solidFill>
                  <a:srgbClr val="FF0000"/>
                </a:solidFill>
              </a:rPr>
              <a:t>の</a:t>
            </a:r>
            <a:r>
              <a:rPr lang="ja-JP" altLang="en-US" dirty="0" smtClean="0">
                <a:solidFill>
                  <a:srgbClr val="FF0000"/>
                </a:solidFill>
              </a:rPr>
              <a:t>おばさん</a:t>
            </a:r>
            <a:r>
              <a:rPr lang="ja-JP" altLang="en-US" dirty="0" smtClean="0"/>
              <a:t>⇒日本の</a:t>
            </a:r>
            <a:r>
              <a:rPr lang="en-US" altLang="ja-JP" dirty="0" smtClean="0"/>
              <a:t>wisdom</a:t>
            </a:r>
            <a:r>
              <a:rPr lang="en-US" altLang="ja-JP" dirty="0">
                <a:solidFill>
                  <a:srgbClr val="FF0000"/>
                </a:solidFill>
              </a:rPr>
              <a:t/>
            </a:r>
            <a:br>
              <a:rPr lang="en-US" altLang="ja-JP" dirty="0">
                <a:solidFill>
                  <a:srgbClr val="FF0000"/>
                </a:solidFill>
              </a:rPr>
            </a:br>
            <a:endParaRPr kumimoji="1" lang="ja-JP" altLang="en-US" dirty="0">
              <a:solidFill>
                <a:srgbClr val="FF0000"/>
              </a:solidFill>
            </a:endParaRPr>
          </a:p>
        </p:txBody>
      </p:sp>
      <p:sp>
        <p:nvSpPr>
          <p:cNvPr id="3" name="コンテンツ プレースホルダー 2"/>
          <p:cNvSpPr>
            <a:spLocks noGrp="1"/>
          </p:cNvSpPr>
          <p:nvPr>
            <p:ph idx="1"/>
          </p:nvPr>
        </p:nvSpPr>
        <p:spPr>
          <a:solidFill>
            <a:srgbClr val="92D050"/>
          </a:solidFill>
        </p:spPr>
        <p:txBody>
          <a:bodyPr>
            <a:normAutofit fontScale="92500" lnSpcReduction="10000"/>
          </a:bodyPr>
          <a:lstStyle/>
          <a:p>
            <a:r>
              <a:rPr kumimoji="1" lang="ja-JP" altLang="en-US" dirty="0" smtClean="0">
                <a:latin typeface="ARゴシック体M" panose="020B0609010101010101" pitchFamily="49" charset="-128"/>
                <a:ea typeface="ARゴシック体M" panose="020B0609010101010101" pitchFamily="49" charset="-128"/>
              </a:rPr>
              <a:t>真珠湾攻撃当時、東大留学の、東南アジア学生</a:t>
            </a:r>
            <a:endParaRPr kumimoji="1" lang="en-US" altLang="ja-JP" dirty="0" smtClean="0">
              <a:latin typeface="ARゴシック体M" panose="020B0609010101010101" pitchFamily="49" charset="-128"/>
              <a:ea typeface="ARゴシック体M" panose="020B0609010101010101" pitchFamily="49" charset="-128"/>
            </a:endParaRPr>
          </a:p>
          <a:p>
            <a:r>
              <a:rPr lang="ja-JP" altLang="en-US" dirty="0" smtClean="0">
                <a:latin typeface="ARゴシック体M" panose="020B0609010101010101" pitchFamily="49" charset="-128"/>
                <a:ea typeface="ARゴシック体M" panose="020B0609010101010101" pitchFamily="49" charset="-128"/>
              </a:rPr>
              <a:t>母国がイギリス側に付いたため、「敵国人」</a:t>
            </a:r>
            <a:endParaRPr lang="en-US" altLang="ja-JP" dirty="0" smtClean="0">
              <a:latin typeface="ARゴシック体M" panose="020B0609010101010101" pitchFamily="49" charset="-128"/>
              <a:ea typeface="ARゴシック体M" panose="020B0609010101010101" pitchFamily="49" charset="-128"/>
            </a:endParaRPr>
          </a:p>
          <a:p>
            <a:r>
              <a:rPr kumimoji="1" lang="ja-JP" altLang="en-US" dirty="0" smtClean="0">
                <a:latin typeface="ARゴシック体M" panose="020B0609010101010101" pitchFamily="49" charset="-128"/>
                <a:ea typeface="ARゴシック体M" panose="020B0609010101010101" pitchFamily="49" charset="-128"/>
              </a:rPr>
              <a:t>国交断絶・帰国不可能⇒下宿にかくまわれる</a:t>
            </a:r>
            <a:endParaRPr kumimoji="1" lang="en-US" altLang="ja-JP" dirty="0" smtClean="0">
              <a:latin typeface="ARゴシック体M" panose="020B0609010101010101" pitchFamily="49" charset="-128"/>
              <a:ea typeface="ARゴシック体M" panose="020B0609010101010101" pitchFamily="49" charset="-128"/>
            </a:endParaRPr>
          </a:p>
          <a:p>
            <a:r>
              <a:rPr lang="ja-JP" altLang="en-US" dirty="0" smtClean="0">
                <a:latin typeface="ARゴシック体M" panose="020B0609010101010101" pitchFamily="49" charset="-128"/>
                <a:ea typeface="ARゴシック体M" panose="020B0609010101010101" pitchFamily="49" charset="-128"/>
              </a:rPr>
              <a:t>極度の食糧難⇒頬かむりして田舎へ買い出し</a:t>
            </a:r>
            <a:endParaRPr lang="en-US" altLang="ja-JP" dirty="0" smtClean="0">
              <a:latin typeface="ARゴシック体M" panose="020B0609010101010101" pitchFamily="49" charset="-128"/>
              <a:ea typeface="ARゴシック体M" panose="020B0609010101010101" pitchFamily="49" charset="-128"/>
            </a:endParaRPr>
          </a:p>
          <a:p>
            <a:r>
              <a:rPr kumimoji="1" lang="ja-JP" altLang="en-US" dirty="0" smtClean="0">
                <a:latin typeface="ARゴシック体M" panose="020B0609010101010101" pitchFamily="49" charset="-128"/>
                <a:ea typeface="ARゴシック体M" panose="020B0609010101010101" pitchFamily="49" charset="-128"/>
              </a:rPr>
              <a:t>下宿で久しぶりに固形物の入ったスイトン</a:t>
            </a:r>
            <a:endParaRPr kumimoji="1" lang="en-US" altLang="ja-JP" dirty="0" smtClean="0">
              <a:latin typeface="ARゴシック体M" panose="020B0609010101010101" pitchFamily="49" charset="-128"/>
              <a:ea typeface="ARゴシック体M" panose="020B0609010101010101" pitchFamily="49" charset="-128"/>
            </a:endParaRPr>
          </a:p>
          <a:p>
            <a:r>
              <a:rPr lang="ja-JP" altLang="en-US" dirty="0" smtClean="0">
                <a:latin typeface="ARゴシック体M" panose="020B0609010101010101" pitchFamily="49" charset="-128"/>
                <a:ea typeface="ARゴシック体M" panose="020B0609010101010101" pitchFamily="49" charset="-128"/>
              </a:rPr>
              <a:t>大家さん家族の椀の中を見たら・・・</a:t>
            </a:r>
            <a:endParaRPr lang="en-US" altLang="ja-JP" dirty="0" smtClean="0">
              <a:latin typeface="ARゴシック体M" panose="020B0609010101010101" pitchFamily="49" charset="-128"/>
              <a:ea typeface="ARゴシック体M" panose="020B0609010101010101" pitchFamily="49" charset="-128"/>
            </a:endParaRPr>
          </a:p>
          <a:p>
            <a:r>
              <a:rPr kumimoji="1" lang="ja-JP" altLang="en-US" dirty="0" smtClean="0">
                <a:latin typeface="ARゴシック体M" panose="020B0609010101010101" pitchFamily="49" charset="-128"/>
                <a:ea typeface="ARゴシック体M" panose="020B0609010101010101" pitchFamily="49" charset="-128"/>
              </a:rPr>
              <a:t>戦後・大臣となる⇒「日本の復興の理由は、あのおばさんの心だ」と国民に説く。</a:t>
            </a:r>
            <a:endParaRPr kumimoji="1" lang="ja-JP" altLang="en-US" dirty="0">
              <a:latin typeface="ARゴシック体M" panose="020B0609010101010101" pitchFamily="49" charset="-128"/>
              <a:ea typeface="ARゴシック体M" panose="020B0609010101010101" pitchFamily="49" charset="-128"/>
            </a:endParaRPr>
          </a:p>
        </p:txBody>
      </p:sp>
      <p:sp>
        <p:nvSpPr>
          <p:cNvPr id="5" name="角丸四角形吹き出し 4"/>
          <p:cNvSpPr/>
          <p:nvPr/>
        </p:nvSpPr>
        <p:spPr>
          <a:xfrm>
            <a:off x="899592" y="476672"/>
            <a:ext cx="2304256" cy="1152128"/>
          </a:xfrm>
          <a:prstGeom prst="wedgeRoundRectCallout">
            <a:avLst>
              <a:gd name="adj1" fmla="val 72431"/>
              <a:gd name="adj2" fmla="val -22644"/>
              <a:gd name="adj3" fmla="val 16667"/>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草の根の</a:t>
            </a:r>
            <a:endParaRPr kumimoji="1" lang="en-US" altLang="ja-JP" sz="2400" dirty="0" smtClean="0">
              <a:solidFill>
                <a:schemeClr val="tx1"/>
              </a:solidFill>
            </a:endParaRPr>
          </a:p>
          <a:p>
            <a:pPr algn="ctr"/>
            <a:r>
              <a:rPr kumimoji="1" lang="ja-JP" altLang="en-US" sz="2400" dirty="0" smtClean="0">
                <a:solidFill>
                  <a:schemeClr val="tx1"/>
                </a:solidFill>
              </a:rPr>
              <a:t>グローバル・リーダー</a:t>
            </a:r>
            <a:endParaRPr kumimoji="1" lang="ja-JP" altLang="en-US" sz="2400" dirty="0">
              <a:solidFill>
                <a:schemeClr val="tx1"/>
              </a:solidFill>
            </a:endParaRPr>
          </a:p>
        </p:txBody>
      </p:sp>
      <p:sp>
        <p:nvSpPr>
          <p:cNvPr id="6" name="フッター プレースホルダー 5"/>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5935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r>
              <a:rPr kumimoji="1" lang="ja-JP" altLang="en-US" dirty="0" smtClean="0"/>
              <a:t>人間形成的アクティビティーとは</a:t>
            </a:r>
            <a:endParaRPr kumimoji="1" lang="ja-JP" altLang="en-US" dirty="0"/>
          </a:p>
        </p:txBody>
      </p:sp>
      <p:sp>
        <p:nvSpPr>
          <p:cNvPr id="3" name="コンテンツ プレースホルダー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lnSpcReduction="10000"/>
          </a:bodyPr>
          <a:lstStyle/>
          <a:p>
            <a:r>
              <a:rPr lang="ja-JP" altLang="ja-JP" dirty="0" smtClean="0"/>
              <a:t>教室</a:t>
            </a:r>
            <a:r>
              <a:rPr lang="ja-JP" altLang="ja-JP" dirty="0"/>
              <a:t>で参加</a:t>
            </a:r>
            <a:r>
              <a:rPr lang="ja-JP" altLang="ja-JP" dirty="0" smtClean="0"/>
              <a:t>するコミュニケーション</a:t>
            </a:r>
            <a:r>
              <a:rPr lang="ja-JP" altLang="ja-JP" dirty="0"/>
              <a:t>活動そのものの中に</a:t>
            </a:r>
            <a:r>
              <a:rPr lang="ja-JP" altLang="ja-JP" dirty="0" smtClean="0"/>
              <a:t>、教育</a:t>
            </a:r>
            <a:r>
              <a:rPr lang="ja-JP" altLang="en-US" dirty="0" smtClean="0"/>
              <a:t>目標</a:t>
            </a:r>
            <a:r>
              <a:rPr lang="ja-JP" altLang="ja-JP" dirty="0" smtClean="0"/>
              <a:t>（</a:t>
            </a:r>
            <a:r>
              <a:rPr lang="ja-JP" altLang="ja-JP" dirty="0"/>
              <a:t>特に社会性育成</a:t>
            </a:r>
            <a:r>
              <a:rPr lang="ja-JP" altLang="ja-JP" dirty="0" smtClean="0"/>
              <a:t>）を具現化する</a:t>
            </a:r>
            <a:r>
              <a:rPr lang="ja-JP" altLang="ja-JP" dirty="0"/>
              <a:t>アプローチ</a:t>
            </a:r>
            <a:r>
              <a:rPr lang="ja-JP" altLang="ja-JP" dirty="0" smtClean="0"/>
              <a:t>。</a:t>
            </a:r>
            <a:endParaRPr lang="en-US" altLang="ja-JP" dirty="0" smtClean="0"/>
          </a:p>
          <a:p>
            <a:r>
              <a:rPr lang="ja-JP" altLang="ja-JP" dirty="0" smtClean="0"/>
              <a:t>あく</a:t>
            </a:r>
            <a:r>
              <a:rPr lang="ja-JP" altLang="ja-JP" dirty="0"/>
              <a:t>までも第一義的目標は、英語コミュニケーション能力の育成に置く。 </a:t>
            </a:r>
            <a:endParaRPr lang="en-US" altLang="ja-JP" dirty="0" smtClean="0"/>
          </a:p>
          <a:p>
            <a:r>
              <a:rPr lang="ja-JP" altLang="ja-JP" dirty="0" smtClean="0"/>
              <a:t>アクティビティー</a:t>
            </a:r>
            <a:r>
              <a:rPr lang="ja-JP" altLang="ja-JP" dirty="0"/>
              <a:t>を通じて</a:t>
            </a:r>
            <a:r>
              <a:rPr lang="ja-JP" altLang="ja-JP" dirty="0" smtClean="0"/>
              <a:t>、</a:t>
            </a:r>
            <a:r>
              <a:rPr lang="ja-JP" altLang="en-US" dirty="0" smtClean="0"/>
              <a:t>かけがいのない自分に」気づき、他者とコミュニケートする喜びを体感、自己の潜在可能性をフルに発揮して、ひとかどの人物と育ちゆくことを目指す。</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77469882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smtClean="0"/>
              <a:t>I feel happiest when _______________.</a:t>
            </a:r>
          </a:p>
          <a:p>
            <a:endParaRPr kumimoji="1" lang="en-US" altLang="ja-JP" dirty="0" smtClean="0"/>
          </a:p>
          <a:p>
            <a:r>
              <a:rPr lang="ja-JP" altLang="en-US" dirty="0" smtClean="0"/>
              <a:t>ペアで、共感的傾聴活動</a:t>
            </a:r>
            <a:endParaRPr lang="en-US" altLang="ja-JP" dirty="0" smtClean="0"/>
          </a:p>
          <a:p>
            <a:pPr marL="0" indent="0">
              <a:buNone/>
            </a:pPr>
            <a:endParaRPr kumimoji="1" lang="ja-JP" altLang="en-US" dirty="0"/>
          </a:p>
        </p:txBody>
      </p:sp>
      <p:sp>
        <p:nvSpPr>
          <p:cNvPr id="5" name="タイトル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r>
              <a:rPr kumimoji="1" lang="ja-JP" altLang="en-US" dirty="0" smtClean="0"/>
              <a:t>人間形成的アクティビティーの例</a:t>
            </a:r>
            <a:endParaRPr kumimoji="1" lang="ja-JP" altLang="en-US" dirty="0"/>
          </a:p>
        </p:txBody>
      </p:sp>
      <p:sp>
        <p:nvSpPr>
          <p:cNvPr id="6" name="円形吹き出し 5"/>
          <p:cNvSpPr/>
          <p:nvPr/>
        </p:nvSpPr>
        <p:spPr>
          <a:xfrm>
            <a:off x="971600" y="3501008"/>
            <a:ext cx="3456384" cy="1800200"/>
          </a:xfrm>
          <a:prstGeom prst="wedgeEllipseCallout">
            <a:avLst>
              <a:gd name="adj1" fmla="val -53011"/>
              <a:gd name="adj2" fmla="val 5305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Ｉ　ｆｅｅｌ　ｈａｐｐｉｅｓｔ　ｗｈｅｎ　</a:t>
            </a:r>
            <a:r>
              <a:rPr kumimoji="1" lang="ja-JP" altLang="en-US" sz="2400" u="sng" dirty="0" smtClean="0">
                <a:solidFill>
                  <a:schemeClr val="tx1"/>
                </a:solidFill>
              </a:rPr>
              <a:t>Ｉ　ｃａｎ　　ｈｅｌｐ　ｓｏｍｅｏｎｅ　ｉｎ　ｎｅｅｄ</a:t>
            </a:r>
            <a:endParaRPr kumimoji="1" lang="ja-JP" altLang="en-US" sz="2400" u="sng" dirty="0">
              <a:solidFill>
                <a:schemeClr val="tx1"/>
              </a:solidFill>
            </a:endParaRPr>
          </a:p>
        </p:txBody>
      </p:sp>
      <p:sp>
        <p:nvSpPr>
          <p:cNvPr id="7" name="円形吹き出し 6"/>
          <p:cNvSpPr/>
          <p:nvPr/>
        </p:nvSpPr>
        <p:spPr>
          <a:xfrm>
            <a:off x="4932040" y="4385965"/>
            <a:ext cx="3456384" cy="1800200"/>
          </a:xfrm>
          <a:prstGeom prst="wedgeEllipseCallout">
            <a:avLst>
              <a:gd name="adj1" fmla="val 43688"/>
              <a:gd name="adj2" fmla="val 5305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Oh,</a:t>
            </a:r>
            <a:r>
              <a:rPr lang="en-US" altLang="ja-JP" sz="2400" dirty="0" smtClean="0">
                <a:solidFill>
                  <a:srgbClr val="FF0000"/>
                </a:solidFill>
              </a:rPr>
              <a:t> </a:t>
            </a:r>
            <a:r>
              <a:rPr lang="ja-JP" altLang="en-US" sz="2400" dirty="0" err="1" smtClean="0">
                <a:solidFill>
                  <a:srgbClr val="FF0000"/>
                </a:solidFill>
              </a:rPr>
              <a:t>ｙ</a:t>
            </a:r>
            <a:r>
              <a:rPr lang="en-US" altLang="ja-JP" sz="2400" dirty="0" err="1" smtClean="0">
                <a:solidFill>
                  <a:srgbClr val="FF0000"/>
                </a:solidFill>
              </a:rPr>
              <a:t>ou</a:t>
            </a:r>
            <a:r>
              <a:rPr kumimoji="1" lang="ja-JP" altLang="en-US" sz="2400" dirty="0" smtClean="0">
                <a:solidFill>
                  <a:schemeClr val="tx1"/>
                </a:solidFill>
              </a:rPr>
              <a:t>　ｆｅｅｌ　</a:t>
            </a:r>
            <a:endParaRPr kumimoji="1" lang="en-US" altLang="ja-JP" sz="2400" dirty="0" smtClean="0">
              <a:solidFill>
                <a:schemeClr val="tx1"/>
              </a:solidFill>
            </a:endParaRPr>
          </a:p>
          <a:p>
            <a:pPr algn="ctr"/>
            <a:r>
              <a:rPr kumimoji="1" lang="ja-JP" altLang="en-US" sz="2400" dirty="0" smtClean="0">
                <a:solidFill>
                  <a:schemeClr val="tx1"/>
                </a:solidFill>
              </a:rPr>
              <a:t>ｈａｐｐｉｅｓｔ　ｗｈｅｎ　</a:t>
            </a:r>
            <a:r>
              <a:rPr kumimoji="1" lang="en-US" altLang="ja-JP" sz="2400" dirty="0" smtClean="0">
                <a:solidFill>
                  <a:srgbClr val="FF0000"/>
                </a:solidFill>
              </a:rPr>
              <a:t>you</a:t>
            </a:r>
            <a:r>
              <a:rPr kumimoji="1" lang="ja-JP" altLang="en-US" sz="2400" dirty="0" smtClean="0">
                <a:solidFill>
                  <a:schemeClr val="tx1"/>
                </a:solidFill>
              </a:rPr>
              <a:t>　ｃａｎ　　ｈｅｌｐ　ｓｏｍｅｏｎｅ　ｉｎ　</a:t>
            </a:r>
            <a:endParaRPr kumimoji="1" lang="en-US" altLang="ja-JP" sz="2400" dirty="0" smtClean="0">
              <a:solidFill>
                <a:schemeClr val="tx1"/>
              </a:solidFill>
            </a:endParaRPr>
          </a:p>
          <a:p>
            <a:pPr algn="ctr"/>
            <a:r>
              <a:rPr kumimoji="1" lang="ja-JP" altLang="en-US" sz="2400" dirty="0" smtClean="0">
                <a:solidFill>
                  <a:schemeClr val="tx1"/>
                </a:solidFill>
              </a:rPr>
              <a:t>ｎｅｅｄ</a:t>
            </a:r>
            <a:r>
              <a:rPr kumimoji="1" lang="en-US" altLang="ja-JP" sz="2400" dirty="0" smtClean="0">
                <a:solidFill>
                  <a:schemeClr val="tx1"/>
                </a:solidFill>
              </a:rPr>
              <a:t>!</a:t>
            </a:r>
            <a:endParaRPr kumimoji="1" lang="ja-JP" altLang="en-US" sz="2400" dirty="0">
              <a:solidFill>
                <a:schemeClr val="tx1"/>
              </a:solidFill>
            </a:endParaRPr>
          </a:p>
        </p:txBody>
      </p:sp>
      <p:sp>
        <p:nvSpPr>
          <p:cNvPr id="8" name="右矢印 7"/>
          <p:cNvSpPr/>
          <p:nvPr/>
        </p:nvSpPr>
        <p:spPr>
          <a:xfrm rot="2663183">
            <a:off x="4324356" y="4580523"/>
            <a:ext cx="662433" cy="627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1900519" y="4672818"/>
            <a:ext cx="1944217" cy="1354217"/>
          </a:xfrm>
          <a:prstGeom prst="rect">
            <a:avLst/>
          </a:prstGeom>
          <a:noFill/>
          <a:ln>
            <a:noFill/>
          </a:ln>
        </p:spPr>
        <p:txBody>
          <a:bodyPr wrap="square" rtlCol="0">
            <a:spAutoFit/>
          </a:bodyPr>
          <a:lstStyle/>
          <a:p>
            <a:endParaRPr lang="en-US" altLang="ja-JP" dirty="0"/>
          </a:p>
          <a:p>
            <a:endParaRPr kumimoji="1" lang="en-US" altLang="ja-JP" dirty="0" smtClean="0"/>
          </a:p>
          <a:p>
            <a:endParaRPr lang="en-US" altLang="ja-JP" dirty="0"/>
          </a:p>
          <a:p>
            <a:r>
              <a:rPr lang="en-US" altLang="ja-JP" sz="2800" dirty="0" smtClean="0"/>
              <a:t>A</a:t>
            </a:r>
            <a:r>
              <a:rPr lang="ja-JP" altLang="en-US" sz="2800" dirty="0" smtClean="0"/>
              <a:t>さん</a:t>
            </a:r>
            <a:endParaRPr kumimoji="1" lang="ja-JP" altLang="en-US" sz="2800" dirty="0"/>
          </a:p>
        </p:txBody>
      </p:sp>
      <p:sp>
        <p:nvSpPr>
          <p:cNvPr id="9" name="テキスト ボックス 8"/>
          <p:cNvSpPr txBox="1"/>
          <p:nvPr/>
        </p:nvSpPr>
        <p:spPr>
          <a:xfrm>
            <a:off x="6012160" y="2998785"/>
            <a:ext cx="1944217" cy="1354217"/>
          </a:xfrm>
          <a:prstGeom prst="rect">
            <a:avLst/>
          </a:prstGeom>
          <a:noFill/>
          <a:ln>
            <a:noFill/>
          </a:ln>
        </p:spPr>
        <p:txBody>
          <a:bodyPr wrap="square" rtlCol="0">
            <a:spAutoFit/>
          </a:bodyPr>
          <a:lstStyle/>
          <a:p>
            <a:endParaRPr lang="en-US" altLang="ja-JP" dirty="0"/>
          </a:p>
          <a:p>
            <a:endParaRPr kumimoji="1" lang="en-US" altLang="ja-JP" dirty="0" smtClean="0"/>
          </a:p>
          <a:p>
            <a:endParaRPr lang="en-US" altLang="ja-JP" dirty="0"/>
          </a:p>
          <a:p>
            <a:r>
              <a:rPr lang="en-US" altLang="ja-JP" sz="2800" dirty="0" smtClean="0"/>
              <a:t>B</a:t>
            </a:r>
            <a:r>
              <a:rPr lang="ja-JP" altLang="en-US" sz="2800" dirty="0" smtClean="0"/>
              <a:t>さん</a:t>
            </a:r>
            <a:endParaRPr kumimoji="1" lang="ja-JP" altLang="en-US" sz="2800" dirty="0"/>
          </a:p>
        </p:txBody>
      </p:sp>
      <p:sp>
        <p:nvSpPr>
          <p:cNvPr id="10" name="フッター プレースホルダー 9"/>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639764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94122"/>
          </a:xfrm>
          <a:solidFill>
            <a:srgbClr val="7030A0"/>
          </a:solidFill>
        </p:spPr>
        <p:txBody>
          <a:bodyPr>
            <a:noAutofit/>
          </a:bodyPr>
          <a:lstStyle/>
          <a:p>
            <a:r>
              <a:rPr kumimoji="1" lang="ja-JP" altLang="en-US" sz="2800" dirty="0" smtClean="0">
                <a:solidFill>
                  <a:schemeClr val="bg1"/>
                </a:solidFill>
              </a:rPr>
              <a:t>グローバル化時代の日本の言語教育への提言：</a:t>
            </a:r>
            <a:r>
              <a:rPr kumimoji="1" lang="en-US" altLang="ja-JP" sz="2800" dirty="0" smtClean="0">
                <a:solidFill>
                  <a:schemeClr val="bg1"/>
                </a:solidFill>
              </a:rPr>
              <a:t/>
            </a:r>
            <a:br>
              <a:rPr kumimoji="1" lang="en-US" altLang="ja-JP" sz="2800" dirty="0" smtClean="0">
                <a:solidFill>
                  <a:schemeClr val="bg1"/>
                </a:solidFill>
              </a:rPr>
            </a:br>
            <a:r>
              <a:rPr kumimoji="1" lang="ja-JP" altLang="en-US" sz="2800" dirty="0" smtClean="0">
                <a:solidFill>
                  <a:schemeClr val="bg1"/>
                </a:solidFill>
              </a:rPr>
              <a:t>まとめ</a:t>
            </a:r>
            <a:endParaRPr kumimoji="1" lang="ja-JP" altLang="en-US" sz="2800" dirty="0">
              <a:solidFill>
                <a:schemeClr val="bg1"/>
              </a:solidFill>
            </a:endParaRPr>
          </a:p>
        </p:txBody>
      </p:sp>
      <p:sp>
        <p:nvSpPr>
          <p:cNvPr id="3" name="コンテンツ プレースホルダー 2"/>
          <p:cNvSpPr>
            <a:spLocks noGrp="1"/>
          </p:cNvSpPr>
          <p:nvPr>
            <p:ph idx="1"/>
          </p:nvPr>
        </p:nvSpPr>
        <p:spPr>
          <a:xfrm>
            <a:off x="389062" y="1268760"/>
            <a:ext cx="8229600" cy="4785395"/>
          </a:xfrm>
        </p:spPr>
        <p:txBody>
          <a:bodyPr>
            <a:normAutofit/>
          </a:bodyPr>
          <a:lstStyle/>
          <a:p>
            <a:endParaRPr kumimoji="1" lang="en-US" altLang="ja-JP" sz="2400" dirty="0" smtClean="0"/>
          </a:p>
          <a:p>
            <a:r>
              <a:rPr kumimoji="1" lang="ja-JP" altLang="en-US" sz="2400" dirty="0" smtClean="0"/>
              <a:t>グローバル化の</a:t>
            </a:r>
            <a:r>
              <a:rPr lang="ja-JP" altLang="en-US" sz="2400" dirty="0"/>
              <a:t>本質</a:t>
            </a:r>
            <a:r>
              <a:rPr kumimoji="1" lang="ja-JP" altLang="en-US" sz="2400" dirty="0" smtClean="0"/>
              <a:t>は、巨大金融資本・多国籍企業による、国境なき世界支配である。</a:t>
            </a:r>
            <a:r>
              <a:rPr kumimoji="1" lang="ja-JP" altLang="en-US" sz="1800" dirty="0" smtClean="0"/>
              <a:t>格差・失業・低賃金・非正規雇用・財政赤字は今後も深刻化する。</a:t>
            </a:r>
            <a:endParaRPr kumimoji="1" lang="en-US" altLang="ja-JP" sz="1800" dirty="0" smtClean="0"/>
          </a:p>
          <a:p>
            <a:endParaRPr kumimoji="1" lang="en-US" altLang="ja-JP" sz="2400" dirty="0" smtClean="0"/>
          </a:p>
          <a:p>
            <a:r>
              <a:rPr lang="ja-JP" altLang="en-US" sz="2400" dirty="0" smtClean="0"/>
              <a:t>グローバル</a:t>
            </a:r>
            <a:r>
              <a:rPr lang="ja-JP" altLang="en-US" sz="2400" dirty="0"/>
              <a:t>資本</a:t>
            </a:r>
            <a:r>
              <a:rPr lang="ja-JP" altLang="en-US" sz="2400" dirty="0" smtClean="0"/>
              <a:t>主義</a:t>
            </a:r>
            <a:r>
              <a:rPr lang="ja-JP" altLang="en-US" sz="2400" dirty="0"/>
              <a:t>により</a:t>
            </a:r>
            <a:r>
              <a:rPr lang="ja-JP" altLang="en-US" sz="2400" dirty="0" smtClean="0"/>
              <a:t>、外国人労働者・外国製品・外国資本が大挙して日本に流入。</a:t>
            </a:r>
            <a:r>
              <a:rPr lang="ja-JP" altLang="en-US" sz="1800" b="1" dirty="0" smtClean="0">
                <a:solidFill>
                  <a:srgbClr val="FF0000"/>
                </a:solidFill>
              </a:rPr>
              <a:t>多民族共存のための</a:t>
            </a:r>
            <a:r>
              <a:rPr lang="ja-JP" altLang="en-US" sz="2000" b="1" dirty="0" smtClean="0">
                <a:solidFill>
                  <a:srgbClr val="FF0000"/>
                </a:solidFill>
              </a:rPr>
              <a:t>日本国内の言語政策確立</a:t>
            </a:r>
            <a:r>
              <a:rPr lang="ja-JP" altLang="en-US" sz="1800" b="1" dirty="0" smtClean="0">
                <a:solidFill>
                  <a:srgbClr val="FF0000"/>
                </a:solidFill>
              </a:rPr>
              <a:t>が急務</a:t>
            </a:r>
            <a:r>
              <a:rPr lang="ja-JP" altLang="en-US" sz="1800" dirty="0" smtClean="0"/>
              <a:t>。</a:t>
            </a:r>
            <a:endParaRPr lang="en-US" altLang="ja-JP" sz="1800" dirty="0" smtClean="0"/>
          </a:p>
          <a:p>
            <a:endParaRPr lang="en-US" altLang="ja-JP" dirty="0" smtClean="0"/>
          </a:p>
          <a:p>
            <a:r>
              <a:rPr kumimoji="1" lang="ja-JP" altLang="en-US" sz="2600" dirty="0" smtClean="0"/>
              <a:t>　　　　　　　　　　　　　　　　　　　　若者が活躍する</a:t>
            </a:r>
            <a:endParaRPr kumimoji="1" lang="en-US" altLang="ja-JP" sz="2600" dirty="0" smtClean="0"/>
          </a:p>
          <a:p>
            <a:r>
              <a:rPr lang="ja-JP" altLang="en-US" sz="3000" dirty="0" smtClean="0"/>
              <a:t>　　　　　　　　　　　　　　　　　　</a:t>
            </a:r>
            <a:endParaRPr lang="en-US" altLang="ja-JP" sz="3000" dirty="0" smtClean="0"/>
          </a:p>
          <a:p>
            <a:pPr marL="0" indent="0">
              <a:buNone/>
            </a:pPr>
            <a:endParaRPr lang="en-US" altLang="ja-JP" sz="3000" dirty="0"/>
          </a:p>
          <a:p>
            <a:endParaRPr lang="en-US" altLang="ja-JP" sz="3000" dirty="0" smtClean="0"/>
          </a:p>
          <a:p>
            <a:endParaRPr kumimoji="1" lang="ja-JP" altLang="en-US" dirty="0"/>
          </a:p>
        </p:txBody>
      </p:sp>
      <p:sp>
        <p:nvSpPr>
          <p:cNvPr id="4" name="角丸四角形 3"/>
          <p:cNvSpPr/>
          <p:nvPr/>
        </p:nvSpPr>
        <p:spPr>
          <a:xfrm>
            <a:off x="395536" y="1412776"/>
            <a:ext cx="8064896" cy="1440160"/>
          </a:xfrm>
          <a:prstGeom prst="roundRect">
            <a:avLst/>
          </a:prstGeom>
          <a:solidFill>
            <a:srgbClr val="53D2FF">
              <a:alpha val="1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角丸四角形 4"/>
          <p:cNvSpPr/>
          <p:nvPr/>
        </p:nvSpPr>
        <p:spPr>
          <a:xfrm>
            <a:off x="423033" y="4445353"/>
            <a:ext cx="8064896" cy="2151999"/>
          </a:xfrm>
          <a:prstGeom prst="roundRect">
            <a:avLst/>
          </a:prstGeom>
          <a:solidFill>
            <a:schemeClr val="accent6">
              <a:lumMod val="75000"/>
              <a:alpha val="1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角丸四角形 6"/>
          <p:cNvSpPr/>
          <p:nvPr/>
        </p:nvSpPr>
        <p:spPr>
          <a:xfrm>
            <a:off x="423033" y="3013441"/>
            <a:ext cx="8064896" cy="1279655"/>
          </a:xfrm>
          <a:prstGeom prst="roundRect">
            <a:avLst/>
          </a:prstGeom>
          <a:solidFill>
            <a:schemeClr val="accent2">
              <a:lumMod val="75000"/>
              <a:alpha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557005" y="4653136"/>
            <a:ext cx="4032448" cy="369332"/>
          </a:xfrm>
          <a:prstGeom prst="rect">
            <a:avLst/>
          </a:prstGeom>
          <a:noFill/>
          <a:ln>
            <a:solidFill>
              <a:schemeClr val="tx1"/>
            </a:solidFill>
          </a:ln>
        </p:spPr>
        <p:txBody>
          <a:bodyPr wrap="square" rtlCol="0">
            <a:spAutoFit/>
          </a:bodyPr>
          <a:lstStyle/>
          <a:p>
            <a:r>
              <a:rPr lang="ja-JP" altLang="en-US" i="1" dirty="0"/>
              <a:t>かけがいのない自分の価値に気付き</a:t>
            </a:r>
            <a:endParaRPr kumimoji="1" lang="ja-JP" altLang="en-US" i="1" dirty="0"/>
          </a:p>
        </p:txBody>
      </p:sp>
      <p:sp>
        <p:nvSpPr>
          <p:cNvPr id="9" name="テキスト ボックス 8"/>
          <p:cNvSpPr txBox="1"/>
          <p:nvPr/>
        </p:nvSpPr>
        <p:spPr>
          <a:xfrm>
            <a:off x="588464" y="5022468"/>
            <a:ext cx="4032448" cy="646331"/>
          </a:xfrm>
          <a:prstGeom prst="rect">
            <a:avLst/>
          </a:prstGeom>
          <a:noFill/>
          <a:ln>
            <a:solidFill>
              <a:schemeClr val="tx1"/>
            </a:solidFill>
          </a:ln>
        </p:spPr>
        <p:txBody>
          <a:bodyPr wrap="square" rtlCol="0">
            <a:spAutoFit/>
          </a:bodyPr>
          <a:lstStyle/>
          <a:p>
            <a:r>
              <a:rPr kumimoji="1" lang="ja-JP" altLang="en-US" i="1" dirty="0" smtClean="0"/>
              <a:t>必要ならば世界のどこでも生きてみせる</a:t>
            </a:r>
            <a:r>
              <a:rPr kumimoji="1" lang="en-US" altLang="ja-JP" i="1" dirty="0" smtClean="0"/>
              <a:t>self-reliance</a:t>
            </a:r>
            <a:r>
              <a:rPr kumimoji="1" lang="ja-JP" altLang="en-US" i="1" dirty="0" smtClean="0"/>
              <a:t>を持ち</a:t>
            </a:r>
            <a:endParaRPr kumimoji="1" lang="ja-JP" altLang="en-US" i="1" dirty="0"/>
          </a:p>
        </p:txBody>
      </p:sp>
      <p:sp>
        <p:nvSpPr>
          <p:cNvPr id="10" name="テキスト ボックス 9"/>
          <p:cNvSpPr txBox="1"/>
          <p:nvPr/>
        </p:nvSpPr>
        <p:spPr>
          <a:xfrm>
            <a:off x="565807" y="5668799"/>
            <a:ext cx="4032448" cy="369332"/>
          </a:xfrm>
          <a:prstGeom prst="rect">
            <a:avLst/>
          </a:prstGeom>
          <a:noFill/>
          <a:ln>
            <a:solidFill>
              <a:schemeClr val="tx1"/>
            </a:solidFill>
          </a:ln>
        </p:spPr>
        <p:txBody>
          <a:bodyPr wrap="square" rtlCol="0">
            <a:spAutoFit/>
          </a:bodyPr>
          <a:lstStyle/>
          <a:p>
            <a:r>
              <a:rPr kumimoji="1" lang="ja-JP" altLang="en-US" i="1" dirty="0" smtClean="0"/>
              <a:t>異文化適応力と日本の</a:t>
            </a:r>
            <a:r>
              <a:rPr kumimoji="1" lang="en-US" altLang="ja-JP" i="1" dirty="0" smtClean="0"/>
              <a:t>wisdom</a:t>
            </a:r>
            <a:r>
              <a:rPr kumimoji="1" lang="ja-JP" altLang="en-US" i="1" dirty="0" smtClean="0"/>
              <a:t>を備えた</a:t>
            </a:r>
            <a:endParaRPr kumimoji="1" lang="ja-JP" altLang="en-US" i="1" dirty="0"/>
          </a:p>
        </p:txBody>
      </p:sp>
      <p:sp>
        <p:nvSpPr>
          <p:cNvPr id="11" name="フリーフォーム 10"/>
          <p:cNvSpPr/>
          <p:nvPr/>
        </p:nvSpPr>
        <p:spPr>
          <a:xfrm>
            <a:off x="4646428" y="4508205"/>
            <a:ext cx="456201" cy="1913860"/>
          </a:xfrm>
          <a:custGeom>
            <a:avLst/>
            <a:gdLst>
              <a:gd name="connsiteX0" fmla="*/ 0 w 456201"/>
              <a:gd name="connsiteY0" fmla="*/ 0 h 1913860"/>
              <a:gd name="connsiteX1" fmla="*/ 63795 w 456201"/>
              <a:gd name="connsiteY1" fmla="*/ 21265 h 1913860"/>
              <a:gd name="connsiteX2" fmla="*/ 95693 w 456201"/>
              <a:gd name="connsiteY2" fmla="*/ 53162 h 1913860"/>
              <a:gd name="connsiteX3" fmla="*/ 159488 w 456201"/>
              <a:gd name="connsiteY3" fmla="*/ 95693 h 1913860"/>
              <a:gd name="connsiteX4" fmla="*/ 191386 w 456201"/>
              <a:gd name="connsiteY4" fmla="*/ 116958 h 1913860"/>
              <a:gd name="connsiteX5" fmla="*/ 223284 w 456201"/>
              <a:gd name="connsiteY5" fmla="*/ 138223 h 1913860"/>
              <a:gd name="connsiteX6" fmla="*/ 297712 w 456201"/>
              <a:gd name="connsiteY6" fmla="*/ 223283 h 1913860"/>
              <a:gd name="connsiteX7" fmla="*/ 308344 w 456201"/>
              <a:gd name="connsiteY7" fmla="*/ 255181 h 1913860"/>
              <a:gd name="connsiteX8" fmla="*/ 350874 w 456201"/>
              <a:gd name="connsiteY8" fmla="*/ 318976 h 1913860"/>
              <a:gd name="connsiteX9" fmla="*/ 393405 w 456201"/>
              <a:gd name="connsiteY9" fmla="*/ 382772 h 1913860"/>
              <a:gd name="connsiteX10" fmla="*/ 404037 w 456201"/>
              <a:gd name="connsiteY10" fmla="*/ 435935 h 1913860"/>
              <a:gd name="connsiteX11" fmla="*/ 414670 w 456201"/>
              <a:gd name="connsiteY11" fmla="*/ 467832 h 1913860"/>
              <a:gd name="connsiteX12" fmla="*/ 435935 w 456201"/>
              <a:gd name="connsiteY12" fmla="*/ 552893 h 1913860"/>
              <a:gd name="connsiteX13" fmla="*/ 435935 w 456201"/>
              <a:gd name="connsiteY13" fmla="*/ 1169581 h 1913860"/>
              <a:gd name="connsiteX14" fmla="*/ 414670 w 456201"/>
              <a:gd name="connsiteY14" fmla="*/ 1329069 h 1913860"/>
              <a:gd name="connsiteX15" fmla="*/ 404037 w 456201"/>
              <a:gd name="connsiteY15" fmla="*/ 1403497 h 1913860"/>
              <a:gd name="connsiteX16" fmla="*/ 382772 w 456201"/>
              <a:gd name="connsiteY16" fmla="*/ 1467293 h 1913860"/>
              <a:gd name="connsiteX17" fmla="*/ 361507 w 456201"/>
              <a:gd name="connsiteY17" fmla="*/ 1562986 h 1913860"/>
              <a:gd name="connsiteX18" fmla="*/ 340242 w 456201"/>
              <a:gd name="connsiteY18" fmla="*/ 1605516 h 1913860"/>
              <a:gd name="connsiteX19" fmla="*/ 318977 w 456201"/>
              <a:gd name="connsiteY19" fmla="*/ 1669311 h 1913860"/>
              <a:gd name="connsiteX20" fmla="*/ 276446 w 456201"/>
              <a:gd name="connsiteY20" fmla="*/ 1722474 h 1913860"/>
              <a:gd name="connsiteX21" fmla="*/ 255181 w 456201"/>
              <a:gd name="connsiteY21" fmla="*/ 1754372 h 1913860"/>
              <a:gd name="connsiteX22" fmla="*/ 244549 w 456201"/>
              <a:gd name="connsiteY22" fmla="*/ 1786269 h 1913860"/>
              <a:gd name="connsiteX23" fmla="*/ 223284 w 456201"/>
              <a:gd name="connsiteY23" fmla="*/ 1807535 h 1913860"/>
              <a:gd name="connsiteX24" fmla="*/ 148856 w 456201"/>
              <a:gd name="connsiteY24" fmla="*/ 1839432 h 1913860"/>
              <a:gd name="connsiteX25" fmla="*/ 85060 w 456201"/>
              <a:gd name="connsiteY25" fmla="*/ 1881962 h 1913860"/>
              <a:gd name="connsiteX26" fmla="*/ 63795 w 456201"/>
              <a:gd name="connsiteY26" fmla="*/ 1903228 h 1913860"/>
              <a:gd name="connsiteX27" fmla="*/ 42530 w 456201"/>
              <a:gd name="connsiteY27" fmla="*/ 1913860 h 19138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56201" h="1913860">
                <a:moveTo>
                  <a:pt x="0" y="0"/>
                </a:moveTo>
                <a:cubicBezTo>
                  <a:pt x="21265" y="7088"/>
                  <a:pt x="44200" y="10379"/>
                  <a:pt x="63795" y="21265"/>
                </a:cubicBezTo>
                <a:cubicBezTo>
                  <a:pt x="76939" y="28567"/>
                  <a:pt x="83824" y="43930"/>
                  <a:pt x="95693" y="53162"/>
                </a:cubicBezTo>
                <a:cubicBezTo>
                  <a:pt x="115867" y="68853"/>
                  <a:pt x="138223" y="81516"/>
                  <a:pt x="159488" y="95693"/>
                </a:cubicBezTo>
                <a:lnTo>
                  <a:pt x="191386" y="116958"/>
                </a:lnTo>
                <a:lnTo>
                  <a:pt x="223284" y="138223"/>
                </a:lnTo>
                <a:cubicBezTo>
                  <a:pt x="272902" y="212651"/>
                  <a:pt x="244549" y="187841"/>
                  <a:pt x="297712" y="223283"/>
                </a:cubicBezTo>
                <a:cubicBezTo>
                  <a:pt x="301256" y="233916"/>
                  <a:pt x="302901" y="245384"/>
                  <a:pt x="308344" y="255181"/>
                </a:cubicBezTo>
                <a:cubicBezTo>
                  <a:pt x="320756" y="277522"/>
                  <a:pt x="342792" y="294730"/>
                  <a:pt x="350874" y="318976"/>
                </a:cubicBezTo>
                <a:cubicBezTo>
                  <a:pt x="366262" y="365139"/>
                  <a:pt x="353582" y="342949"/>
                  <a:pt x="393405" y="382772"/>
                </a:cubicBezTo>
                <a:cubicBezTo>
                  <a:pt x="396949" y="400493"/>
                  <a:pt x="399654" y="418403"/>
                  <a:pt x="404037" y="435935"/>
                </a:cubicBezTo>
                <a:cubicBezTo>
                  <a:pt x="406755" y="446808"/>
                  <a:pt x="411952" y="456959"/>
                  <a:pt x="414670" y="467832"/>
                </a:cubicBezTo>
                <a:lnTo>
                  <a:pt x="435935" y="552893"/>
                </a:lnTo>
                <a:cubicBezTo>
                  <a:pt x="471290" y="800391"/>
                  <a:pt x="453140" y="644837"/>
                  <a:pt x="435935" y="1169581"/>
                </a:cubicBezTo>
                <a:cubicBezTo>
                  <a:pt x="432489" y="1274696"/>
                  <a:pt x="427729" y="1250717"/>
                  <a:pt x="414670" y="1329069"/>
                </a:cubicBezTo>
                <a:cubicBezTo>
                  <a:pt x="410550" y="1353789"/>
                  <a:pt x="409672" y="1379078"/>
                  <a:pt x="404037" y="1403497"/>
                </a:cubicBezTo>
                <a:cubicBezTo>
                  <a:pt x="398997" y="1425339"/>
                  <a:pt x="386457" y="1445182"/>
                  <a:pt x="382772" y="1467293"/>
                </a:cubicBezTo>
                <a:cubicBezTo>
                  <a:pt x="376401" y="1505519"/>
                  <a:pt x="375782" y="1529676"/>
                  <a:pt x="361507" y="1562986"/>
                </a:cubicBezTo>
                <a:cubicBezTo>
                  <a:pt x="355263" y="1577554"/>
                  <a:pt x="346129" y="1590800"/>
                  <a:pt x="340242" y="1605516"/>
                </a:cubicBezTo>
                <a:cubicBezTo>
                  <a:pt x="331917" y="1626328"/>
                  <a:pt x="331411" y="1650660"/>
                  <a:pt x="318977" y="1669311"/>
                </a:cubicBezTo>
                <a:cubicBezTo>
                  <a:pt x="253526" y="1767489"/>
                  <a:pt x="337049" y="1646721"/>
                  <a:pt x="276446" y="1722474"/>
                </a:cubicBezTo>
                <a:cubicBezTo>
                  <a:pt x="268463" y="1732453"/>
                  <a:pt x="262269" y="1743739"/>
                  <a:pt x="255181" y="1754372"/>
                </a:cubicBezTo>
                <a:cubicBezTo>
                  <a:pt x="251637" y="1765004"/>
                  <a:pt x="250315" y="1776659"/>
                  <a:pt x="244549" y="1786269"/>
                </a:cubicBezTo>
                <a:cubicBezTo>
                  <a:pt x="239391" y="1794865"/>
                  <a:pt x="231625" y="1801974"/>
                  <a:pt x="223284" y="1807535"/>
                </a:cubicBezTo>
                <a:cubicBezTo>
                  <a:pt x="197008" y="1825053"/>
                  <a:pt x="177209" y="1829981"/>
                  <a:pt x="148856" y="1839432"/>
                </a:cubicBezTo>
                <a:cubicBezTo>
                  <a:pt x="67739" y="1920549"/>
                  <a:pt x="162002" y="1835797"/>
                  <a:pt x="85060" y="1881962"/>
                </a:cubicBezTo>
                <a:cubicBezTo>
                  <a:pt x="76464" y="1887120"/>
                  <a:pt x="71815" y="1897213"/>
                  <a:pt x="63795" y="1903228"/>
                </a:cubicBezTo>
                <a:cubicBezTo>
                  <a:pt x="57455" y="1907983"/>
                  <a:pt x="49618" y="1910316"/>
                  <a:pt x="42530" y="1913860"/>
                </a:cubicBezTo>
              </a:path>
            </a:pathLst>
          </a:cu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565807" y="6052733"/>
            <a:ext cx="4032448" cy="369332"/>
          </a:xfrm>
          <a:prstGeom prst="rect">
            <a:avLst/>
          </a:prstGeom>
          <a:noFill/>
          <a:ln>
            <a:solidFill>
              <a:schemeClr val="tx1"/>
            </a:solidFill>
          </a:ln>
        </p:spPr>
        <p:txBody>
          <a:bodyPr wrap="square" rtlCol="0">
            <a:spAutoFit/>
          </a:bodyPr>
          <a:lstStyle/>
          <a:p>
            <a:r>
              <a:rPr lang="ja-JP" altLang="en-US" i="1" dirty="0" smtClean="0"/>
              <a:t>世界標準の</a:t>
            </a:r>
            <a:r>
              <a:rPr lang="en-US" altLang="ja-JP" i="1" dirty="0" smtClean="0"/>
              <a:t>language art</a:t>
            </a:r>
            <a:r>
              <a:rPr kumimoji="1" lang="ja-JP" altLang="en-US" i="1" dirty="0" smtClean="0"/>
              <a:t>を備えた</a:t>
            </a:r>
            <a:endParaRPr kumimoji="1" lang="ja-JP" altLang="en-US" i="1" dirty="0"/>
          </a:p>
        </p:txBody>
      </p:sp>
      <p:sp>
        <p:nvSpPr>
          <p:cNvPr id="13" name="フッター プレースホルダー 12"/>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12320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431540" y="404664"/>
            <a:ext cx="1224136" cy="1384995"/>
          </a:xfrm>
          <a:prstGeom prst="rect">
            <a:avLst/>
          </a:prstGeom>
          <a:noFill/>
          <a:ln w="57150">
            <a:solidFill>
              <a:schemeClr val="tx1"/>
            </a:solidFill>
          </a:ln>
        </p:spPr>
        <p:txBody>
          <a:bodyPr wrap="square" rtlCol="0">
            <a:spAutoFit/>
          </a:bodyPr>
          <a:lstStyle/>
          <a:p>
            <a:r>
              <a:rPr kumimoji="1" lang="ja-JP" altLang="en-US" sz="2800" b="1" dirty="0" smtClean="0"/>
              <a:t>グローバル化</a:t>
            </a:r>
            <a:endParaRPr kumimoji="1" lang="ja-JP" altLang="en-US" sz="2800" b="1" dirty="0"/>
          </a:p>
        </p:txBody>
      </p:sp>
      <p:sp>
        <p:nvSpPr>
          <p:cNvPr id="7" name="テキスト ボックス 6"/>
          <p:cNvSpPr txBox="1"/>
          <p:nvPr/>
        </p:nvSpPr>
        <p:spPr>
          <a:xfrm>
            <a:off x="2267744" y="399425"/>
            <a:ext cx="1728192" cy="1200329"/>
          </a:xfrm>
          <a:prstGeom prst="rect">
            <a:avLst/>
          </a:prstGeom>
          <a:noFill/>
          <a:ln>
            <a:solidFill>
              <a:schemeClr val="tx1"/>
            </a:solidFill>
          </a:ln>
        </p:spPr>
        <p:txBody>
          <a:bodyPr wrap="square" rtlCol="0">
            <a:spAutoFit/>
          </a:bodyPr>
          <a:lstStyle/>
          <a:p>
            <a:r>
              <a:rPr lang="ja-JP" altLang="en-US" dirty="0"/>
              <a:t>巨大金融資本・多国籍企業による、国境なき世界支配</a:t>
            </a:r>
            <a:endParaRPr kumimoji="1" lang="ja-JP" altLang="en-US" dirty="0"/>
          </a:p>
        </p:txBody>
      </p:sp>
      <p:sp>
        <p:nvSpPr>
          <p:cNvPr id="8" name="テキスト ボックス 7"/>
          <p:cNvSpPr txBox="1"/>
          <p:nvPr/>
        </p:nvSpPr>
        <p:spPr>
          <a:xfrm>
            <a:off x="4488358" y="435375"/>
            <a:ext cx="1764196" cy="1200329"/>
          </a:xfrm>
          <a:prstGeom prst="rect">
            <a:avLst/>
          </a:prstGeom>
          <a:noFill/>
          <a:ln>
            <a:solidFill>
              <a:schemeClr val="tx1"/>
            </a:solidFill>
          </a:ln>
        </p:spPr>
        <p:txBody>
          <a:bodyPr wrap="square" rtlCol="0">
            <a:spAutoFit/>
          </a:bodyPr>
          <a:lstStyle/>
          <a:p>
            <a:r>
              <a:rPr lang="ja-JP" altLang="en-US" dirty="0"/>
              <a:t>外国人労働者・外国製品・外国資本が大挙して日本に流入</a:t>
            </a:r>
            <a:endParaRPr kumimoji="1" lang="ja-JP" altLang="en-US" dirty="0"/>
          </a:p>
        </p:txBody>
      </p:sp>
      <p:sp>
        <p:nvSpPr>
          <p:cNvPr id="9" name="テキスト ボックス 8"/>
          <p:cNvSpPr txBox="1"/>
          <p:nvPr/>
        </p:nvSpPr>
        <p:spPr>
          <a:xfrm>
            <a:off x="1015966" y="1972638"/>
            <a:ext cx="2304256" cy="1200329"/>
          </a:xfrm>
          <a:prstGeom prst="rect">
            <a:avLst/>
          </a:prstGeom>
          <a:noFill/>
          <a:ln>
            <a:solidFill>
              <a:schemeClr val="tx1"/>
            </a:solidFill>
          </a:ln>
        </p:spPr>
        <p:txBody>
          <a:bodyPr wrap="square" rtlCol="0">
            <a:spAutoFit/>
          </a:bodyPr>
          <a:lstStyle/>
          <a:p>
            <a:r>
              <a:rPr kumimoji="1" lang="ja-JP" altLang="en-US" dirty="0" smtClean="0"/>
              <a:t>少数の勝者と大多数の敗者。</a:t>
            </a:r>
            <a:r>
              <a:rPr lang="ja-JP" altLang="en-US" dirty="0" smtClean="0"/>
              <a:t>格差</a:t>
            </a:r>
            <a:r>
              <a:rPr lang="ja-JP" altLang="en-US" dirty="0"/>
              <a:t>・失業・低賃金・非正規</a:t>
            </a:r>
            <a:r>
              <a:rPr lang="ja-JP" altLang="en-US" dirty="0" smtClean="0"/>
              <a:t>雇用の更なる進行</a:t>
            </a:r>
            <a:endParaRPr kumimoji="1" lang="ja-JP" altLang="en-US" dirty="0"/>
          </a:p>
        </p:txBody>
      </p:sp>
      <p:sp>
        <p:nvSpPr>
          <p:cNvPr id="10" name="テキスト ボックス 9"/>
          <p:cNvSpPr txBox="1"/>
          <p:nvPr/>
        </p:nvSpPr>
        <p:spPr>
          <a:xfrm>
            <a:off x="3719372" y="1913010"/>
            <a:ext cx="2858088" cy="1569660"/>
          </a:xfrm>
          <a:prstGeom prst="rect">
            <a:avLst/>
          </a:prstGeom>
          <a:noFill/>
          <a:ln>
            <a:solidFill>
              <a:schemeClr val="tx1"/>
            </a:solidFill>
          </a:ln>
        </p:spPr>
        <p:txBody>
          <a:bodyPr wrap="square" rtlCol="0">
            <a:spAutoFit/>
          </a:bodyPr>
          <a:lstStyle/>
          <a:p>
            <a:r>
              <a:rPr lang="ja-JP" altLang="en-US" sz="1600" dirty="0" smtClean="0"/>
              <a:t>・イングリッシュ</a:t>
            </a:r>
            <a:r>
              <a:rPr lang="ja-JP" altLang="en-US" sz="1600" dirty="0"/>
              <a:t>・ディバイドの進行、</a:t>
            </a:r>
          </a:p>
          <a:p>
            <a:r>
              <a:rPr lang="ja-JP" altLang="en-US" sz="1600" dirty="0" smtClean="0"/>
              <a:t>・日本人</a:t>
            </a:r>
            <a:r>
              <a:rPr lang="ja-JP" altLang="en-US" sz="1600" dirty="0"/>
              <a:t>失業者・貧困者の増加</a:t>
            </a:r>
          </a:p>
          <a:p>
            <a:r>
              <a:rPr lang="ja-JP" altLang="en-US" sz="1600" dirty="0" smtClean="0"/>
              <a:t>・</a:t>
            </a:r>
            <a:r>
              <a:rPr lang="ja-JP" altLang="en-US" sz="1600" dirty="0"/>
              <a:t> 理想を持たない国の、固定する格差に希望を見出せない層の不満の蓄積</a:t>
            </a:r>
          </a:p>
        </p:txBody>
      </p:sp>
      <p:sp>
        <p:nvSpPr>
          <p:cNvPr id="11" name="テキスト ボックス 10"/>
          <p:cNvSpPr txBox="1"/>
          <p:nvPr/>
        </p:nvSpPr>
        <p:spPr>
          <a:xfrm>
            <a:off x="6723346" y="399425"/>
            <a:ext cx="2169133" cy="2092881"/>
          </a:xfrm>
          <a:prstGeom prst="rect">
            <a:avLst/>
          </a:prstGeom>
          <a:noFill/>
          <a:ln>
            <a:solidFill>
              <a:schemeClr val="tx1"/>
            </a:solidFill>
          </a:ln>
        </p:spPr>
        <p:txBody>
          <a:bodyPr wrap="square" rtlCol="0">
            <a:spAutoFit/>
          </a:bodyPr>
          <a:lstStyle/>
          <a:p>
            <a:pPr lvl="0"/>
            <a:r>
              <a:rPr lang="ja-JP" altLang="en-US" sz="1600" dirty="0" smtClean="0">
                <a:solidFill>
                  <a:prstClr val="black"/>
                </a:solidFill>
              </a:rPr>
              <a:t>・安価</a:t>
            </a:r>
            <a:r>
              <a:rPr lang="ja-JP" altLang="en-US" sz="1600" dirty="0">
                <a:solidFill>
                  <a:prstClr val="black"/>
                </a:solidFill>
              </a:rPr>
              <a:t>な外国人雇用の拡大</a:t>
            </a:r>
            <a:r>
              <a:rPr lang="ja-JP" altLang="en-US" sz="1600" dirty="0" smtClean="0">
                <a:solidFill>
                  <a:prstClr val="black"/>
                </a:solidFill>
              </a:rPr>
              <a:t>、</a:t>
            </a:r>
            <a:endParaRPr lang="en-US" altLang="ja-JP" sz="1600" dirty="0" smtClean="0">
              <a:solidFill>
                <a:prstClr val="black"/>
              </a:solidFill>
            </a:endParaRPr>
          </a:p>
          <a:p>
            <a:pPr lvl="0"/>
            <a:r>
              <a:rPr lang="ja-JP" altLang="en-US" sz="1600" dirty="0" smtClean="0">
                <a:solidFill>
                  <a:prstClr val="black"/>
                </a:solidFill>
              </a:rPr>
              <a:t>・一部</a:t>
            </a:r>
            <a:r>
              <a:rPr lang="ja-JP" altLang="en-US" sz="1600" dirty="0">
                <a:solidFill>
                  <a:prstClr val="black"/>
                </a:solidFill>
              </a:rPr>
              <a:t>日本人に</a:t>
            </a:r>
            <a:r>
              <a:rPr lang="ja-JP" altLang="en-US" sz="1600" dirty="0" smtClean="0">
                <a:solidFill>
                  <a:prstClr val="black"/>
                </a:solidFill>
              </a:rPr>
              <a:t>よる拒否的応対</a:t>
            </a:r>
            <a:endParaRPr lang="ja-JP" altLang="en-US" sz="1600" dirty="0">
              <a:solidFill>
                <a:prstClr val="black"/>
              </a:solidFill>
            </a:endParaRPr>
          </a:p>
          <a:p>
            <a:pPr lvl="0"/>
            <a:r>
              <a:rPr lang="ja-JP" altLang="en-US" sz="1600" dirty="0" smtClean="0">
                <a:solidFill>
                  <a:prstClr val="black"/>
                </a:solidFill>
              </a:rPr>
              <a:t>・不法</a:t>
            </a:r>
            <a:r>
              <a:rPr lang="ja-JP" altLang="en-US" sz="1600" dirty="0">
                <a:solidFill>
                  <a:prstClr val="black"/>
                </a:solidFill>
              </a:rPr>
              <a:t>滞在外国人の増加と学校ドロップアウト少年集団のゲットー・ギャング化</a:t>
            </a:r>
            <a:r>
              <a:rPr lang="ja-JP" altLang="en-US" dirty="0">
                <a:solidFill>
                  <a:prstClr val="black"/>
                </a:solidFill>
              </a:rPr>
              <a:t>、</a:t>
            </a:r>
          </a:p>
        </p:txBody>
      </p:sp>
      <p:cxnSp>
        <p:nvCxnSpPr>
          <p:cNvPr id="13" name="直線矢印コネクタ 12"/>
          <p:cNvCxnSpPr/>
          <p:nvPr/>
        </p:nvCxnSpPr>
        <p:spPr>
          <a:xfrm>
            <a:off x="1723728" y="1268760"/>
            <a:ext cx="665887"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4" name="直線矢印コネクタ 13"/>
          <p:cNvCxnSpPr/>
          <p:nvPr/>
        </p:nvCxnSpPr>
        <p:spPr>
          <a:xfrm>
            <a:off x="1723728" y="1508972"/>
            <a:ext cx="332943" cy="463666"/>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683568" y="1972638"/>
            <a:ext cx="0" cy="2093923"/>
          </a:xfrm>
          <a:prstGeom prst="straightConnector1">
            <a:avLst/>
          </a:prstGeom>
          <a:ln w="76200">
            <a:solidFill>
              <a:srgbClr val="EF1DE5"/>
            </a:solidFill>
            <a:tailEnd type="arrow"/>
          </a:ln>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485563" y="4315572"/>
            <a:ext cx="2358246" cy="2308324"/>
          </a:xfrm>
          <a:prstGeom prst="rect">
            <a:avLst/>
          </a:prstGeom>
          <a:solidFill>
            <a:srgbClr val="F9A1F5"/>
          </a:solidFill>
          <a:ln>
            <a:solidFill>
              <a:schemeClr val="tx1"/>
            </a:solidFill>
          </a:ln>
        </p:spPr>
        <p:txBody>
          <a:bodyPr wrap="square" rtlCol="0">
            <a:spAutoFit/>
          </a:bodyPr>
          <a:lstStyle/>
          <a:p>
            <a:r>
              <a:rPr lang="ja-JP" altLang="en-US" dirty="0" smtClean="0"/>
              <a:t>・外国</a:t>
            </a:r>
            <a:r>
              <a:rPr lang="ja-JP" altLang="en-US" dirty="0"/>
              <a:t>への往来</a:t>
            </a:r>
            <a:r>
              <a:rPr lang="ja-JP" altLang="en-US" dirty="0" smtClean="0"/>
              <a:t>が容易</a:t>
            </a:r>
            <a:r>
              <a:rPr lang="ja-JP" altLang="en-US" dirty="0"/>
              <a:t>に</a:t>
            </a:r>
          </a:p>
          <a:p>
            <a:r>
              <a:rPr lang="ja-JP" altLang="en-US" dirty="0"/>
              <a:t>・世界中の人が潜在的顧客</a:t>
            </a:r>
          </a:p>
          <a:p>
            <a:r>
              <a:rPr lang="ja-JP" altLang="en-US" dirty="0"/>
              <a:t>・日本の義務教育で</a:t>
            </a:r>
            <a:r>
              <a:rPr lang="ja-JP" altLang="en-US" dirty="0" smtClean="0"/>
              <a:t>、高学力</a:t>
            </a:r>
            <a:endParaRPr lang="ja-JP" altLang="en-US" dirty="0"/>
          </a:p>
          <a:p>
            <a:r>
              <a:rPr lang="ja-JP" altLang="en-US" dirty="0"/>
              <a:t>・地球市民・研究者と</a:t>
            </a:r>
            <a:r>
              <a:rPr lang="ja-JP" altLang="en-US" dirty="0" smtClean="0"/>
              <a:t>して草の根連携</a:t>
            </a:r>
            <a:endParaRPr lang="ja-JP" altLang="en-US" dirty="0"/>
          </a:p>
        </p:txBody>
      </p:sp>
      <p:sp>
        <p:nvSpPr>
          <p:cNvPr id="25" name="テキスト ボックス 24"/>
          <p:cNvSpPr txBox="1"/>
          <p:nvPr/>
        </p:nvSpPr>
        <p:spPr>
          <a:xfrm>
            <a:off x="3232028" y="4332939"/>
            <a:ext cx="1916388" cy="2308324"/>
          </a:xfrm>
          <a:prstGeom prst="rect">
            <a:avLst/>
          </a:prstGeom>
          <a:solidFill>
            <a:srgbClr val="F9A1F5"/>
          </a:solidFill>
          <a:ln>
            <a:solidFill>
              <a:schemeClr val="tx1"/>
            </a:solidFill>
          </a:ln>
        </p:spPr>
        <p:txBody>
          <a:bodyPr wrap="square" rtlCol="0">
            <a:spAutoFit/>
          </a:bodyPr>
          <a:lstStyle/>
          <a:p>
            <a:r>
              <a:rPr lang="ja-JP" altLang="en-US" dirty="0" smtClean="0"/>
              <a:t>・「</a:t>
            </a:r>
            <a:r>
              <a:rPr lang="en-US" altLang="ja-JP" dirty="0" smtClean="0"/>
              <a:t>Self-reliance</a:t>
            </a:r>
            <a:r>
              <a:rPr lang="ja-JP" altLang="en-US" dirty="0" smtClean="0"/>
              <a:t>」</a:t>
            </a:r>
            <a:endParaRPr lang="en-US" altLang="ja-JP" dirty="0" smtClean="0"/>
          </a:p>
          <a:p>
            <a:r>
              <a:rPr lang="ja-JP" altLang="en-US" dirty="0" smtClean="0"/>
              <a:t>・「相互尊重」</a:t>
            </a:r>
            <a:endParaRPr lang="en-US" altLang="ja-JP" dirty="0"/>
          </a:p>
          <a:p>
            <a:r>
              <a:rPr lang="ja-JP" altLang="en-US" dirty="0" smtClean="0"/>
              <a:t>・「異文化交渉力」</a:t>
            </a:r>
            <a:endParaRPr lang="ja-JP" altLang="en-US" dirty="0"/>
          </a:p>
          <a:p>
            <a:r>
              <a:rPr lang="ja-JP" altLang="en-US" dirty="0" smtClean="0"/>
              <a:t>・「英語</a:t>
            </a:r>
            <a:r>
              <a:rPr lang="ja-JP" altLang="en-US" dirty="0"/>
              <a:t>行</a:t>
            </a:r>
            <a:r>
              <a:rPr lang="ja-JP" altLang="en-US" dirty="0" smtClean="0"/>
              <a:t>動力」</a:t>
            </a:r>
            <a:endParaRPr lang="en-US" altLang="ja-JP" dirty="0" smtClean="0"/>
          </a:p>
          <a:p>
            <a:r>
              <a:rPr lang="ja-JP" altLang="en-US" dirty="0" smtClean="0"/>
              <a:t>・「言語技術」</a:t>
            </a:r>
            <a:endParaRPr lang="en-US" altLang="ja-JP" dirty="0" smtClean="0"/>
          </a:p>
          <a:p>
            <a:r>
              <a:rPr lang="ja-JP" altLang="en-US" dirty="0" smtClean="0"/>
              <a:t>を</a:t>
            </a:r>
            <a:r>
              <a:rPr lang="ja-JP" altLang="en-US" u="sng" dirty="0" smtClean="0"/>
              <a:t>授業アクティビティ</a:t>
            </a:r>
            <a:r>
              <a:rPr lang="ja-JP" altLang="en-US" dirty="0" smtClean="0"/>
              <a:t>に具現化した言語教育</a:t>
            </a:r>
            <a:endParaRPr lang="ja-JP" altLang="en-US" dirty="0"/>
          </a:p>
        </p:txBody>
      </p:sp>
      <p:sp>
        <p:nvSpPr>
          <p:cNvPr id="27" name="テキスト ボックス 26"/>
          <p:cNvSpPr txBox="1"/>
          <p:nvPr/>
        </p:nvSpPr>
        <p:spPr>
          <a:xfrm>
            <a:off x="6752568" y="4272499"/>
            <a:ext cx="2110687" cy="2308324"/>
          </a:xfrm>
          <a:prstGeom prst="rect">
            <a:avLst/>
          </a:prstGeom>
          <a:solidFill>
            <a:srgbClr val="F9A1F5"/>
          </a:solidFill>
          <a:ln>
            <a:solidFill>
              <a:schemeClr val="tx1"/>
            </a:solidFill>
          </a:ln>
        </p:spPr>
        <p:txBody>
          <a:bodyPr wrap="square" rtlCol="0">
            <a:spAutoFit/>
          </a:bodyPr>
          <a:lstStyle/>
          <a:p>
            <a:r>
              <a:rPr lang="ja-JP" altLang="en-US" dirty="0" smtClean="0"/>
              <a:t>世界を視野に前途洋洋</a:t>
            </a:r>
            <a:r>
              <a:rPr lang="ja-JP" altLang="en-US" dirty="0"/>
              <a:t>たる</a:t>
            </a:r>
            <a:r>
              <a:rPr lang="ja-JP" altLang="en-US" dirty="0" smtClean="0"/>
              <a:t>未来。</a:t>
            </a:r>
            <a:endParaRPr lang="ja-JP" altLang="en-US" dirty="0"/>
          </a:p>
          <a:p>
            <a:r>
              <a:rPr lang="ja-JP" altLang="en-US" dirty="0" smtClean="0"/>
              <a:t>未来</a:t>
            </a:r>
            <a:r>
              <a:rPr lang="ja-JP" altLang="en-US" dirty="0"/>
              <a:t>を切り開けるのは現体制のエリートとは</a:t>
            </a:r>
            <a:r>
              <a:rPr lang="ja-JP" altLang="en-US" dirty="0" smtClean="0"/>
              <a:t>かぎらない。</a:t>
            </a:r>
            <a:endParaRPr lang="ja-JP" altLang="en-US" dirty="0"/>
          </a:p>
          <a:p>
            <a:r>
              <a:rPr lang="ja-JP" altLang="en-US" dirty="0" smtClean="0"/>
              <a:t>世界</a:t>
            </a:r>
            <a:r>
              <a:rPr lang="ja-JP" altLang="en-US" dirty="0"/>
              <a:t>に貢献できる理想と得意</a:t>
            </a:r>
            <a:r>
              <a:rPr lang="ja-JP" altLang="en-US" dirty="0" smtClean="0"/>
              <a:t>分野を志向する青少年。</a:t>
            </a:r>
            <a:endParaRPr lang="ja-JP" altLang="en-US" dirty="0"/>
          </a:p>
        </p:txBody>
      </p:sp>
      <p:cxnSp>
        <p:nvCxnSpPr>
          <p:cNvPr id="32" name="直線矢印コネクタ 31"/>
          <p:cNvCxnSpPr/>
          <p:nvPr/>
        </p:nvCxnSpPr>
        <p:spPr>
          <a:xfrm>
            <a:off x="3857278" y="1259785"/>
            <a:ext cx="665887"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flipV="1">
            <a:off x="6275608" y="1197451"/>
            <a:ext cx="476960" cy="23284"/>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p:nvPr/>
        </p:nvCxnSpPr>
        <p:spPr>
          <a:xfrm>
            <a:off x="2843809" y="5071603"/>
            <a:ext cx="388489" cy="0"/>
          </a:xfrm>
          <a:prstGeom prst="straightConnector1">
            <a:avLst/>
          </a:prstGeom>
          <a:ln w="76200">
            <a:solidFill>
              <a:srgbClr val="EF1DE5"/>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5148416" y="5066709"/>
            <a:ext cx="388489" cy="0"/>
          </a:xfrm>
          <a:prstGeom prst="straightConnector1">
            <a:avLst/>
          </a:prstGeom>
          <a:ln w="76200">
            <a:solidFill>
              <a:srgbClr val="EF1DE5"/>
            </a:solidFill>
            <a:tailEnd type="arrow"/>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5536905" y="4278884"/>
            <a:ext cx="797952" cy="2031325"/>
          </a:xfrm>
          <a:prstGeom prst="rect">
            <a:avLst/>
          </a:prstGeom>
          <a:solidFill>
            <a:srgbClr val="F9A1F5"/>
          </a:solidFill>
          <a:ln>
            <a:solidFill>
              <a:schemeClr val="tx1"/>
            </a:solidFill>
          </a:ln>
        </p:spPr>
        <p:txBody>
          <a:bodyPr wrap="square" rtlCol="0">
            <a:spAutoFit/>
          </a:bodyPr>
          <a:lstStyle/>
          <a:p>
            <a:r>
              <a:rPr kumimoji="1" lang="ja-JP" altLang="en-US" dirty="0" smtClean="0"/>
              <a:t>・資質</a:t>
            </a:r>
            <a:endParaRPr kumimoji="1" lang="en-US" altLang="ja-JP" dirty="0" smtClean="0"/>
          </a:p>
          <a:p>
            <a:r>
              <a:rPr lang="ja-JP" altLang="en-US" dirty="0" smtClean="0"/>
              <a:t>・自信</a:t>
            </a:r>
            <a:endParaRPr lang="en-US" altLang="ja-JP" dirty="0" smtClean="0"/>
          </a:p>
          <a:p>
            <a:r>
              <a:rPr kumimoji="1" lang="ja-JP" altLang="en-US" dirty="0" smtClean="0"/>
              <a:t>・</a:t>
            </a:r>
            <a:r>
              <a:rPr lang="en-US" altLang="ja-JP" dirty="0" smtClean="0"/>
              <a:t>wisdom</a:t>
            </a:r>
            <a:endParaRPr kumimoji="1" lang="en-US" altLang="ja-JP" dirty="0" smtClean="0"/>
          </a:p>
          <a:p>
            <a:r>
              <a:rPr kumimoji="1" lang="ja-JP" altLang="en-US" dirty="0" smtClean="0"/>
              <a:t>・連携力</a:t>
            </a:r>
            <a:endParaRPr kumimoji="1" lang="ja-JP" altLang="en-US" dirty="0"/>
          </a:p>
        </p:txBody>
      </p:sp>
      <p:cxnSp>
        <p:nvCxnSpPr>
          <p:cNvPr id="43" name="直線矢印コネクタ 42"/>
          <p:cNvCxnSpPr/>
          <p:nvPr/>
        </p:nvCxnSpPr>
        <p:spPr>
          <a:xfrm>
            <a:off x="6334857" y="5071603"/>
            <a:ext cx="388489" cy="0"/>
          </a:xfrm>
          <a:prstGeom prst="straightConnector1">
            <a:avLst/>
          </a:prstGeom>
          <a:ln w="76200">
            <a:solidFill>
              <a:srgbClr val="EF1DE5"/>
            </a:solidFill>
            <a:tailEnd type="arrow"/>
          </a:ln>
        </p:spPr>
        <p:style>
          <a:lnRef idx="1">
            <a:schemeClr val="accent1"/>
          </a:lnRef>
          <a:fillRef idx="0">
            <a:schemeClr val="accent1"/>
          </a:fillRef>
          <a:effectRef idx="0">
            <a:schemeClr val="accent1"/>
          </a:effectRef>
          <a:fontRef idx="minor">
            <a:schemeClr val="tx1"/>
          </a:fontRef>
        </p:style>
      </p:cxnSp>
      <p:sp>
        <p:nvSpPr>
          <p:cNvPr id="46" name="上矢印 45"/>
          <p:cNvSpPr/>
          <p:nvPr/>
        </p:nvSpPr>
        <p:spPr>
          <a:xfrm rot="18720287">
            <a:off x="6805080" y="2291181"/>
            <a:ext cx="1867988" cy="1907506"/>
          </a:xfrm>
          <a:prstGeom prst="upArrow">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t>対応</a:t>
            </a:r>
            <a:endParaRPr kumimoji="1" lang="ja-JP" altLang="en-US" sz="3600" dirty="0"/>
          </a:p>
        </p:txBody>
      </p:sp>
      <p:cxnSp>
        <p:nvCxnSpPr>
          <p:cNvPr id="49" name="直線矢印コネクタ 48"/>
          <p:cNvCxnSpPr/>
          <p:nvPr/>
        </p:nvCxnSpPr>
        <p:spPr>
          <a:xfrm>
            <a:off x="3131840" y="2492306"/>
            <a:ext cx="665887" cy="0"/>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51" name="右カーブ矢印 50"/>
          <p:cNvSpPr/>
          <p:nvPr/>
        </p:nvSpPr>
        <p:spPr>
          <a:xfrm>
            <a:off x="899592" y="1789659"/>
            <a:ext cx="360040" cy="207138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52" name="テキスト ボックス 51"/>
          <p:cNvSpPr txBox="1"/>
          <p:nvPr/>
        </p:nvSpPr>
        <p:spPr>
          <a:xfrm>
            <a:off x="1333593" y="3676382"/>
            <a:ext cx="3154765" cy="369332"/>
          </a:xfrm>
          <a:prstGeom prst="rect">
            <a:avLst/>
          </a:prstGeom>
          <a:noFill/>
          <a:ln>
            <a:solidFill>
              <a:schemeClr val="tx1"/>
            </a:solidFill>
          </a:ln>
        </p:spPr>
        <p:txBody>
          <a:bodyPr wrap="square" rtlCol="0">
            <a:spAutoFit/>
          </a:bodyPr>
          <a:lstStyle/>
          <a:p>
            <a:r>
              <a:rPr kumimoji="1" lang="ja-JP" altLang="en-US" dirty="0" smtClean="0"/>
              <a:t>利潤と勝ち残り優先の価値観</a:t>
            </a:r>
            <a:endParaRPr kumimoji="1" lang="ja-JP" altLang="en-US" dirty="0"/>
          </a:p>
        </p:txBody>
      </p:sp>
      <p:sp>
        <p:nvSpPr>
          <p:cNvPr id="53" name="テキスト ボックス 52"/>
          <p:cNvSpPr txBox="1"/>
          <p:nvPr/>
        </p:nvSpPr>
        <p:spPr>
          <a:xfrm>
            <a:off x="4917857" y="3676382"/>
            <a:ext cx="1659604" cy="369332"/>
          </a:xfrm>
          <a:prstGeom prst="rect">
            <a:avLst/>
          </a:prstGeom>
          <a:noFill/>
          <a:ln>
            <a:solidFill>
              <a:schemeClr val="tx1"/>
            </a:solidFill>
          </a:ln>
        </p:spPr>
        <p:txBody>
          <a:bodyPr wrap="square" rtlCol="0">
            <a:spAutoFit/>
          </a:bodyPr>
          <a:lstStyle/>
          <a:p>
            <a:r>
              <a:rPr kumimoji="1" lang="ja-JP" altLang="en-US" dirty="0" smtClean="0"/>
              <a:t>人生の浅薄化</a:t>
            </a:r>
            <a:endParaRPr kumimoji="1" lang="ja-JP" altLang="en-US" dirty="0"/>
          </a:p>
        </p:txBody>
      </p:sp>
      <p:cxnSp>
        <p:nvCxnSpPr>
          <p:cNvPr id="54" name="直線矢印コネクタ 53"/>
          <p:cNvCxnSpPr>
            <a:stCxn id="52" idx="3"/>
          </p:cNvCxnSpPr>
          <p:nvPr/>
        </p:nvCxnSpPr>
        <p:spPr>
          <a:xfrm flipV="1">
            <a:off x="4488358" y="3846637"/>
            <a:ext cx="429499" cy="14411"/>
          </a:xfrm>
          <a:prstGeom prst="straightConnector1">
            <a:avLst/>
          </a:prstGeom>
          <a:ln w="76200">
            <a:tailEnd type="arrow"/>
          </a:ln>
        </p:spPr>
        <p:style>
          <a:lnRef idx="1">
            <a:schemeClr val="accent1"/>
          </a:lnRef>
          <a:fillRef idx="0">
            <a:schemeClr val="accent1"/>
          </a:fillRef>
          <a:effectRef idx="0">
            <a:schemeClr val="accent1"/>
          </a:effectRef>
          <a:fontRef idx="minor">
            <a:schemeClr val="tx1"/>
          </a:fontRef>
        </p:style>
      </p:cxnSp>
      <p:sp>
        <p:nvSpPr>
          <p:cNvPr id="2" name="円形吹き出し 1"/>
          <p:cNvSpPr/>
          <p:nvPr/>
        </p:nvSpPr>
        <p:spPr>
          <a:xfrm>
            <a:off x="5370456" y="5756212"/>
            <a:ext cx="1352890" cy="824611"/>
          </a:xfrm>
          <a:prstGeom prst="wedgeEllipseCallout">
            <a:avLst>
              <a:gd name="adj1" fmla="val -65115"/>
              <a:gd name="adj2" fmla="val -42653"/>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学習指導要領に欠落</a:t>
            </a:r>
            <a:endParaRPr kumimoji="1" lang="ja-JP" altLang="en-US" b="1" dirty="0">
              <a:solidFill>
                <a:schemeClr val="tx1"/>
              </a:solidFill>
            </a:endParaRPr>
          </a:p>
        </p:txBody>
      </p:sp>
      <p:sp>
        <p:nvSpPr>
          <p:cNvPr id="3" name="角丸四角形吹き出し 2"/>
          <p:cNvSpPr/>
          <p:nvPr/>
        </p:nvSpPr>
        <p:spPr>
          <a:xfrm>
            <a:off x="2056672" y="5756212"/>
            <a:ext cx="981382" cy="824611"/>
          </a:xfrm>
          <a:prstGeom prst="wedgeRoundRectCallout">
            <a:avLst>
              <a:gd name="adj1" fmla="val 98301"/>
              <a:gd name="adj2" fmla="val -27358"/>
              <a:gd name="adj3" fmla="val 16667"/>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Can-Do</a:t>
            </a:r>
            <a:r>
              <a:rPr kumimoji="1" lang="ja-JP" altLang="en-US" dirty="0" smtClean="0"/>
              <a:t>で創造的に</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488859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2"/>
                                        </p:tgtEl>
                                        <p:attrNameLst>
                                          <p:attrName>style.visibility</p:attrName>
                                        </p:attrNameLst>
                                      </p:cBhvr>
                                      <p:to>
                                        <p:strVal val="visible"/>
                                      </p:to>
                                    </p:set>
                                    <p:anim calcmode="lin" valueType="num">
                                      <p:cBhvr additive="base">
                                        <p:cTn id="37" dur="500" fill="hold"/>
                                        <p:tgtEl>
                                          <p:spTgt spid="52"/>
                                        </p:tgtEl>
                                        <p:attrNameLst>
                                          <p:attrName>ppt_x</p:attrName>
                                        </p:attrNameLst>
                                      </p:cBhvr>
                                      <p:tavLst>
                                        <p:tav tm="0">
                                          <p:val>
                                            <p:strVal val="#ppt_x"/>
                                          </p:val>
                                        </p:tav>
                                        <p:tav tm="100000">
                                          <p:val>
                                            <p:strVal val="#ppt_x"/>
                                          </p:val>
                                        </p:tav>
                                      </p:tavLst>
                                    </p:anim>
                                    <p:anim calcmode="lin" valueType="num">
                                      <p:cBhvr additive="base">
                                        <p:cTn id="38" dur="500" fill="hold"/>
                                        <p:tgtEl>
                                          <p:spTgt spid="5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3"/>
                                        </p:tgtEl>
                                        <p:attrNameLst>
                                          <p:attrName>style.visibility</p:attrName>
                                        </p:attrNameLst>
                                      </p:cBhvr>
                                      <p:to>
                                        <p:strVal val="visible"/>
                                      </p:to>
                                    </p:set>
                                    <p:anim calcmode="lin" valueType="num">
                                      <p:cBhvr additive="base">
                                        <p:cTn id="43" dur="500" fill="hold"/>
                                        <p:tgtEl>
                                          <p:spTgt spid="53"/>
                                        </p:tgtEl>
                                        <p:attrNameLst>
                                          <p:attrName>ppt_x</p:attrName>
                                        </p:attrNameLst>
                                      </p:cBhvr>
                                      <p:tavLst>
                                        <p:tav tm="0">
                                          <p:val>
                                            <p:strVal val="#ppt_x"/>
                                          </p:val>
                                        </p:tav>
                                        <p:tav tm="100000">
                                          <p:val>
                                            <p:strVal val="#ppt_x"/>
                                          </p:val>
                                        </p:tav>
                                      </p:tavLst>
                                    </p:anim>
                                    <p:anim calcmode="lin" valueType="num">
                                      <p:cBhvr additive="base">
                                        <p:cTn id="44"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1" presetClass="entr" presetSubtype="0" fill="hold" grpId="0" nodeType="click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1000" fill="hold"/>
                                        <p:tgtEl>
                                          <p:spTgt spid="19"/>
                                        </p:tgtEl>
                                        <p:attrNameLst>
                                          <p:attrName>ppt_w</p:attrName>
                                        </p:attrNameLst>
                                      </p:cBhvr>
                                      <p:tavLst>
                                        <p:tav tm="0">
                                          <p:val>
                                            <p:fltVal val="0"/>
                                          </p:val>
                                        </p:tav>
                                        <p:tav tm="100000">
                                          <p:val>
                                            <p:strVal val="#ppt_w"/>
                                          </p:val>
                                        </p:tav>
                                      </p:tavLst>
                                    </p:anim>
                                    <p:anim calcmode="lin" valueType="num">
                                      <p:cBhvr>
                                        <p:cTn id="50" dur="1000" fill="hold"/>
                                        <p:tgtEl>
                                          <p:spTgt spid="19"/>
                                        </p:tgtEl>
                                        <p:attrNameLst>
                                          <p:attrName>ppt_h</p:attrName>
                                        </p:attrNameLst>
                                      </p:cBhvr>
                                      <p:tavLst>
                                        <p:tav tm="0">
                                          <p:val>
                                            <p:fltVal val="0"/>
                                          </p:val>
                                        </p:tav>
                                        <p:tav tm="100000">
                                          <p:val>
                                            <p:strVal val="#ppt_h"/>
                                          </p:val>
                                        </p:tav>
                                      </p:tavLst>
                                    </p:anim>
                                    <p:anim calcmode="lin" valueType="num">
                                      <p:cBhvr>
                                        <p:cTn id="51" dur="1000" fill="hold"/>
                                        <p:tgtEl>
                                          <p:spTgt spid="19"/>
                                        </p:tgtEl>
                                        <p:attrNameLst>
                                          <p:attrName>style.rotation</p:attrName>
                                        </p:attrNameLst>
                                      </p:cBhvr>
                                      <p:tavLst>
                                        <p:tav tm="0">
                                          <p:val>
                                            <p:fltVal val="90"/>
                                          </p:val>
                                        </p:tav>
                                        <p:tav tm="100000">
                                          <p:val>
                                            <p:fltVal val="0"/>
                                          </p:val>
                                        </p:tav>
                                      </p:tavLst>
                                    </p:anim>
                                    <p:animEffect transition="in" filter="fade">
                                      <p:cBhvr>
                                        <p:cTn id="52" dur="10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2" presetClass="entr" presetSubtype="8" fill="hold" grpId="0" nodeType="click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additive="base">
                                        <p:cTn id="57" dur="500" fill="hold"/>
                                        <p:tgtEl>
                                          <p:spTgt spid="25"/>
                                        </p:tgtEl>
                                        <p:attrNameLst>
                                          <p:attrName>ppt_x</p:attrName>
                                        </p:attrNameLst>
                                      </p:cBhvr>
                                      <p:tavLst>
                                        <p:tav tm="0">
                                          <p:val>
                                            <p:strVal val="0-#ppt_w/2"/>
                                          </p:val>
                                        </p:tav>
                                        <p:tav tm="100000">
                                          <p:val>
                                            <p:strVal val="#ppt_x"/>
                                          </p:val>
                                        </p:tav>
                                      </p:tavLst>
                                    </p:anim>
                                    <p:anim calcmode="lin" valueType="num">
                                      <p:cBhvr additive="base">
                                        <p:cTn id="58" dur="500" fill="hold"/>
                                        <p:tgtEl>
                                          <p:spTgt spid="25"/>
                                        </p:tgtEl>
                                        <p:attrNameLst>
                                          <p:attrName>ppt_y</p:attrName>
                                        </p:attrNameLst>
                                      </p:cBhvr>
                                      <p:tavLst>
                                        <p:tav tm="0">
                                          <p:val>
                                            <p:strVal val="#ppt_y"/>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8" fill="hold" grpId="0" nodeType="clickEffect">
                                  <p:stCondLst>
                                    <p:cond delay="0"/>
                                  </p:stCondLst>
                                  <p:childTnLst>
                                    <p:set>
                                      <p:cBhvr>
                                        <p:cTn id="62" dur="1" fill="hold">
                                          <p:stCondLst>
                                            <p:cond delay="0"/>
                                          </p:stCondLst>
                                        </p:cTn>
                                        <p:tgtEl>
                                          <p:spTgt spid="42"/>
                                        </p:tgtEl>
                                        <p:attrNameLst>
                                          <p:attrName>style.visibility</p:attrName>
                                        </p:attrNameLst>
                                      </p:cBhvr>
                                      <p:to>
                                        <p:strVal val="visible"/>
                                      </p:to>
                                    </p:set>
                                    <p:anim calcmode="lin" valueType="num">
                                      <p:cBhvr additive="base">
                                        <p:cTn id="63" dur="500" fill="hold"/>
                                        <p:tgtEl>
                                          <p:spTgt spid="42"/>
                                        </p:tgtEl>
                                        <p:attrNameLst>
                                          <p:attrName>ppt_x</p:attrName>
                                        </p:attrNameLst>
                                      </p:cBhvr>
                                      <p:tavLst>
                                        <p:tav tm="0">
                                          <p:val>
                                            <p:strVal val="0-#ppt_w/2"/>
                                          </p:val>
                                        </p:tav>
                                        <p:tav tm="100000">
                                          <p:val>
                                            <p:strVal val="#ppt_x"/>
                                          </p:val>
                                        </p:tav>
                                      </p:tavLst>
                                    </p:anim>
                                    <p:anim calcmode="lin" valueType="num">
                                      <p:cBhvr additive="base">
                                        <p:cTn id="64" dur="500" fill="hold"/>
                                        <p:tgtEl>
                                          <p:spTgt spid="42"/>
                                        </p:tgtEl>
                                        <p:attrNameLst>
                                          <p:attrName>ppt_y</p:attrName>
                                        </p:attrNameLst>
                                      </p:cBhvr>
                                      <p:tavLst>
                                        <p:tav tm="0">
                                          <p:val>
                                            <p:strVal val="#ppt_y"/>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6" presetClass="entr" presetSubtype="0" fill="hold" grpId="0" nodeType="clickEffect">
                                  <p:stCondLst>
                                    <p:cond delay="0"/>
                                  </p:stCondLst>
                                  <p:childTnLst>
                                    <p:set>
                                      <p:cBhvr>
                                        <p:cTn id="68" dur="1" fill="hold">
                                          <p:stCondLst>
                                            <p:cond delay="0"/>
                                          </p:stCondLst>
                                        </p:cTn>
                                        <p:tgtEl>
                                          <p:spTgt spid="27"/>
                                        </p:tgtEl>
                                        <p:attrNameLst>
                                          <p:attrName>style.visibility</p:attrName>
                                        </p:attrNameLst>
                                      </p:cBhvr>
                                      <p:to>
                                        <p:strVal val="visible"/>
                                      </p:to>
                                    </p:set>
                                    <p:animEffect transition="in" filter="wipe(down)">
                                      <p:cBhvr>
                                        <p:cTn id="69" dur="580">
                                          <p:stCondLst>
                                            <p:cond delay="0"/>
                                          </p:stCondLst>
                                        </p:cTn>
                                        <p:tgtEl>
                                          <p:spTgt spid="27"/>
                                        </p:tgtEl>
                                      </p:cBhvr>
                                    </p:animEffect>
                                    <p:anim calcmode="lin" valueType="num">
                                      <p:cBhvr>
                                        <p:cTn id="70" dur="1822" tmFilter="0,0; 0.14,0.36; 0.43,0.73; 0.71,0.91; 1.0,1.0">
                                          <p:stCondLst>
                                            <p:cond delay="0"/>
                                          </p:stCondLst>
                                        </p:cTn>
                                        <p:tgtEl>
                                          <p:spTgt spid="27"/>
                                        </p:tgtEl>
                                        <p:attrNameLst>
                                          <p:attrName>ppt_x</p:attrName>
                                        </p:attrNameLst>
                                      </p:cBhvr>
                                      <p:tavLst>
                                        <p:tav tm="0">
                                          <p:val>
                                            <p:strVal val="#ppt_x-0.25"/>
                                          </p:val>
                                        </p:tav>
                                        <p:tav tm="100000">
                                          <p:val>
                                            <p:strVal val="#ppt_x"/>
                                          </p:val>
                                        </p:tav>
                                      </p:tavLst>
                                    </p:anim>
                                    <p:anim calcmode="lin" valueType="num">
                                      <p:cBhvr>
                                        <p:cTn id="71" dur="664" tmFilter="0.0,0.0; 0.25,0.07; 0.50,0.2; 0.75,0.467; 1.0,1.0">
                                          <p:stCondLst>
                                            <p:cond delay="0"/>
                                          </p:stCondLst>
                                        </p:cTn>
                                        <p:tgtEl>
                                          <p:spTgt spid="27"/>
                                        </p:tgtEl>
                                        <p:attrNameLst>
                                          <p:attrName>ppt_y</p:attrName>
                                        </p:attrNameLst>
                                      </p:cBhvr>
                                      <p:tavLst>
                                        <p:tav tm="0" fmla="#ppt_y-sin(pi*$)/3">
                                          <p:val>
                                            <p:fltVal val="0.5"/>
                                          </p:val>
                                        </p:tav>
                                        <p:tav tm="100000">
                                          <p:val>
                                            <p:fltVal val="1"/>
                                          </p:val>
                                        </p:tav>
                                      </p:tavLst>
                                    </p:anim>
                                    <p:anim calcmode="lin" valueType="num">
                                      <p:cBhvr>
                                        <p:cTn id="72" dur="664" tmFilter="0, 0; 0.125,0.2665; 0.25,0.4; 0.375,0.465; 0.5,0.5;  0.625,0.535; 0.75,0.6; 0.875,0.7335; 1,1">
                                          <p:stCondLst>
                                            <p:cond delay="664"/>
                                          </p:stCondLst>
                                        </p:cTn>
                                        <p:tgtEl>
                                          <p:spTgt spid="27"/>
                                        </p:tgtEl>
                                        <p:attrNameLst>
                                          <p:attrName>ppt_y</p:attrName>
                                        </p:attrNameLst>
                                      </p:cBhvr>
                                      <p:tavLst>
                                        <p:tav tm="0" fmla="#ppt_y-sin(pi*$)/9">
                                          <p:val>
                                            <p:fltVal val="0"/>
                                          </p:val>
                                        </p:tav>
                                        <p:tav tm="100000">
                                          <p:val>
                                            <p:fltVal val="1"/>
                                          </p:val>
                                        </p:tav>
                                      </p:tavLst>
                                    </p:anim>
                                    <p:anim calcmode="lin" valueType="num">
                                      <p:cBhvr>
                                        <p:cTn id="73" dur="332" tmFilter="0, 0; 0.125,0.2665; 0.25,0.4; 0.375,0.465; 0.5,0.5;  0.625,0.535; 0.75,0.6; 0.875,0.7335; 1,1">
                                          <p:stCondLst>
                                            <p:cond delay="1324"/>
                                          </p:stCondLst>
                                        </p:cTn>
                                        <p:tgtEl>
                                          <p:spTgt spid="27"/>
                                        </p:tgtEl>
                                        <p:attrNameLst>
                                          <p:attrName>ppt_y</p:attrName>
                                        </p:attrNameLst>
                                      </p:cBhvr>
                                      <p:tavLst>
                                        <p:tav tm="0" fmla="#ppt_y-sin(pi*$)/27">
                                          <p:val>
                                            <p:fltVal val="0"/>
                                          </p:val>
                                        </p:tav>
                                        <p:tav tm="100000">
                                          <p:val>
                                            <p:fltVal val="1"/>
                                          </p:val>
                                        </p:tav>
                                      </p:tavLst>
                                    </p:anim>
                                    <p:anim calcmode="lin" valueType="num">
                                      <p:cBhvr>
                                        <p:cTn id="74" dur="164" tmFilter="0, 0; 0.125,0.2665; 0.25,0.4; 0.375,0.465; 0.5,0.5;  0.625,0.535; 0.75,0.6; 0.875,0.7335; 1,1">
                                          <p:stCondLst>
                                            <p:cond delay="1656"/>
                                          </p:stCondLst>
                                        </p:cTn>
                                        <p:tgtEl>
                                          <p:spTgt spid="27"/>
                                        </p:tgtEl>
                                        <p:attrNameLst>
                                          <p:attrName>ppt_y</p:attrName>
                                        </p:attrNameLst>
                                      </p:cBhvr>
                                      <p:tavLst>
                                        <p:tav tm="0" fmla="#ppt_y-sin(pi*$)/81">
                                          <p:val>
                                            <p:fltVal val="0"/>
                                          </p:val>
                                        </p:tav>
                                        <p:tav tm="100000">
                                          <p:val>
                                            <p:fltVal val="1"/>
                                          </p:val>
                                        </p:tav>
                                      </p:tavLst>
                                    </p:anim>
                                    <p:animScale>
                                      <p:cBhvr>
                                        <p:cTn id="75" dur="26">
                                          <p:stCondLst>
                                            <p:cond delay="650"/>
                                          </p:stCondLst>
                                        </p:cTn>
                                        <p:tgtEl>
                                          <p:spTgt spid="27"/>
                                        </p:tgtEl>
                                      </p:cBhvr>
                                      <p:to x="100000" y="60000"/>
                                    </p:animScale>
                                    <p:animScale>
                                      <p:cBhvr>
                                        <p:cTn id="76" dur="166" decel="50000">
                                          <p:stCondLst>
                                            <p:cond delay="676"/>
                                          </p:stCondLst>
                                        </p:cTn>
                                        <p:tgtEl>
                                          <p:spTgt spid="27"/>
                                        </p:tgtEl>
                                      </p:cBhvr>
                                      <p:to x="100000" y="100000"/>
                                    </p:animScale>
                                    <p:animScale>
                                      <p:cBhvr>
                                        <p:cTn id="77" dur="26">
                                          <p:stCondLst>
                                            <p:cond delay="1312"/>
                                          </p:stCondLst>
                                        </p:cTn>
                                        <p:tgtEl>
                                          <p:spTgt spid="27"/>
                                        </p:tgtEl>
                                      </p:cBhvr>
                                      <p:to x="100000" y="80000"/>
                                    </p:animScale>
                                    <p:animScale>
                                      <p:cBhvr>
                                        <p:cTn id="78" dur="166" decel="50000">
                                          <p:stCondLst>
                                            <p:cond delay="1338"/>
                                          </p:stCondLst>
                                        </p:cTn>
                                        <p:tgtEl>
                                          <p:spTgt spid="27"/>
                                        </p:tgtEl>
                                      </p:cBhvr>
                                      <p:to x="100000" y="100000"/>
                                    </p:animScale>
                                    <p:animScale>
                                      <p:cBhvr>
                                        <p:cTn id="79" dur="26">
                                          <p:stCondLst>
                                            <p:cond delay="1642"/>
                                          </p:stCondLst>
                                        </p:cTn>
                                        <p:tgtEl>
                                          <p:spTgt spid="27"/>
                                        </p:tgtEl>
                                      </p:cBhvr>
                                      <p:to x="100000" y="90000"/>
                                    </p:animScale>
                                    <p:animScale>
                                      <p:cBhvr>
                                        <p:cTn id="80" dur="166" decel="50000">
                                          <p:stCondLst>
                                            <p:cond delay="1668"/>
                                          </p:stCondLst>
                                        </p:cTn>
                                        <p:tgtEl>
                                          <p:spTgt spid="27"/>
                                        </p:tgtEl>
                                      </p:cBhvr>
                                      <p:to x="100000" y="100000"/>
                                    </p:animScale>
                                    <p:animScale>
                                      <p:cBhvr>
                                        <p:cTn id="81" dur="26">
                                          <p:stCondLst>
                                            <p:cond delay="1808"/>
                                          </p:stCondLst>
                                        </p:cTn>
                                        <p:tgtEl>
                                          <p:spTgt spid="27"/>
                                        </p:tgtEl>
                                      </p:cBhvr>
                                      <p:to x="100000" y="95000"/>
                                    </p:animScale>
                                    <p:animScale>
                                      <p:cBhvr>
                                        <p:cTn id="82" dur="166" decel="50000">
                                          <p:stCondLst>
                                            <p:cond delay="1834"/>
                                          </p:stCondLst>
                                        </p:cTn>
                                        <p:tgtEl>
                                          <p:spTgt spid="27"/>
                                        </p:tgtEl>
                                      </p:cBhvr>
                                      <p:to x="100000" y="100000"/>
                                    </p:animScale>
                                  </p:childTnLst>
                                </p:cTn>
                              </p:par>
                            </p:childTnLst>
                          </p:cTn>
                        </p:par>
                      </p:childTnLst>
                    </p:cTn>
                  </p:par>
                  <p:par>
                    <p:cTn id="83" fill="hold">
                      <p:stCondLst>
                        <p:cond delay="indefinite"/>
                      </p:stCondLst>
                      <p:childTnLst>
                        <p:par>
                          <p:cTn id="84" fill="hold">
                            <p:stCondLst>
                              <p:cond delay="0"/>
                            </p:stCondLst>
                            <p:childTnLst>
                              <p:par>
                                <p:cTn id="85" presetID="16" presetClass="entr" presetSubtype="21" fill="hold" grpId="0" nodeType="clickEffect">
                                  <p:stCondLst>
                                    <p:cond delay="0"/>
                                  </p:stCondLst>
                                  <p:childTnLst>
                                    <p:set>
                                      <p:cBhvr>
                                        <p:cTn id="86" dur="1" fill="hold">
                                          <p:stCondLst>
                                            <p:cond delay="0"/>
                                          </p:stCondLst>
                                        </p:cTn>
                                        <p:tgtEl>
                                          <p:spTgt spid="46"/>
                                        </p:tgtEl>
                                        <p:attrNameLst>
                                          <p:attrName>style.visibility</p:attrName>
                                        </p:attrNameLst>
                                      </p:cBhvr>
                                      <p:to>
                                        <p:strVal val="visible"/>
                                      </p:to>
                                    </p:set>
                                    <p:animEffect transition="in" filter="barn(inVertical)">
                                      <p:cBhvr>
                                        <p:cTn id="87" dur="500"/>
                                        <p:tgtEl>
                                          <p:spTgt spid="46"/>
                                        </p:tgtEl>
                                      </p:cBhvr>
                                    </p:animEffect>
                                  </p:childTnLst>
                                </p:cTn>
                              </p:par>
                            </p:childTnLst>
                          </p:cTn>
                        </p:par>
                      </p:childTnLst>
                    </p:cTn>
                  </p:par>
                  <p:par>
                    <p:cTn id="88" fill="hold">
                      <p:stCondLst>
                        <p:cond delay="indefinite"/>
                      </p:stCondLst>
                      <p:childTnLst>
                        <p:par>
                          <p:cTn id="89" fill="hold">
                            <p:stCondLst>
                              <p:cond delay="0"/>
                            </p:stCondLst>
                            <p:childTnLst>
                              <p:par>
                                <p:cTn id="90" presetID="2" presetClass="entr" presetSubtype="4" fill="hold" grpId="0" nodeType="clickEffect">
                                  <p:stCondLst>
                                    <p:cond delay="0"/>
                                  </p:stCondLst>
                                  <p:childTnLst>
                                    <p:set>
                                      <p:cBhvr>
                                        <p:cTn id="91" dur="1" fill="hold">
                                          <p:stCondLst>
                                            <p:cond delay="0"/>
                                          </p:stCondLst>
                                        </p:cTn>
                                        <p:tgtEl>
                                          <p:spTgt spid="2"/>
                                        </p:tgtEl>
                                        <p:attrNameLst>
                                          <p:attrName>style.visibility</p:attrName>
                                        </p:attrNameLst>
                                      </p:cBhvr>
                                      <p:to>
                                        <p:strVal val="visible"/>
                                      </p:to>
                                    </p:set>
                                    <p:anim calcmode="lin" valueType="num">
                                      <p:cBhvr additive="base">
                                        <p:cTn id="92" dur="500" fill="hold"/>
                                        <p:tgtEl>
                                          <p:spTgt spid="2"/>
                                        </p:tgtEl>
                                        <p:attrNameLst>
                                          <p:attrName>ppt_x</p:attrName>
                                        </p:attrNameLst>
                                      </p:cBhvr>
                                      <p:tavLst>
                                        <p:tav tm="0">
                                          <p:val>
                                            <p:strVal val="#ppt_x"/>
                                          </p:val>
                                        </p:tav>
                                        <p:tav tm="100000">
                                          <p:val>
                                            <p:strVal val="#ppt_x"/>
                                          </p:val>
                                        </p:tav>
                                      </p:tavLst>
                                    </p:anim>
                                    <p:anim calcmode="lin" valueType="num">
                                      <p:cBhvr additive="base">
                                        <p:cTn id="9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16" presetClass="entr" presetSubtype="21" fill="hold" grpId="0" nodeType="clickEffect">
                                  <p:stCondLst>
                                    <p:cond delay="0"/>
                                  </p:stCondLst>
                                  <p:childTnLst>
                                    <p:set>
                                      <p:cBhvr>
                                        <p:cTn id="97" dur="1" fill="hold">
                                          <p:stCondLst>
                                            <p:cond delay="0"/>
                                          </p:stCondLst>
                                        </p:cTn>
                                        <p:tgtEl>
                                          <p:spTgt spid="3"/>
                                        </p:tgtEl>
                                        <p:attrNameLst>
                                          <p:attrName>style.visibility</p:attrName>
                                        </p:attrNameLst>
                                      </p:cBhvr>
                                      <p:to>
                                        <p:strVal val="visible"/>
                                      </p:to>
                                    </p:set>
                                    <p:animEffect transition="in" filter="barn(inVertical)">
                                      <p:cBhvr>
                                        <p:cTn id="9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9" grpId="0" animBg="1"/>
      <p:bldP spid="25" grpId="0" animBg="1"/>
      <p:bldP spid="27" grpId="0" animBg="1"/>
      <p:bldP spid="42" grpId="0" animBg="1"/>
      <p:bldP spid="46" grpId="0" animBg="1"/>
      <p:bldP spid="52" grpId="0" animBg="1"/>
      <p:bldP spid="53" grpId="0" animBg="1"/>
      <p:bldP spid="2" grpId="0" animBg="1"/>
      <p:bldP spid="3"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normAutofit fontScale="90000"/>
          </a:bodyPr>
          <a:lstStyle/>
          <a:p>
            <a:r>
              <a:rPr lang="ja-JP" altLang="en-US" dirty="0"/>
              <a:t>日本</a:t>
            </a:r>
            <a:r>
              <a:rPr lang="ja-JP" altLang="en-US" dirty="0" smtClean="0"/>
              <a:t>の草の根の</a:t>
            </a:r>
            <a:r>
              <a:rPr kumimoji="1" lang="ja-JP" altLang="en-US" dirty="0" smtClean="0"/>
              <a:t>グローバルリーダー</a:t>
            </a:r>
            <a:endParaRPr kumimoji="1" lang="ja-JP" altLang="en-US" dirty="0"/>
          </a:p>
        </p:txBody>
      </p:sp>
      <p:sp>
        <p:nvSpPr>
          <p:cNvPr id="3" name="コンテンツ プレースホルダー 2"/>
          <p:cNvSpPr>
            <a:spLocks noGrp="1"/>
          </p:cNvSpPr>
          <p:nvPr>
            <p:ph idx="1"/>
          </p:nvPr>
        </p:nvSpPr>
        <p:spPr>
          <a:solidFill>
            <a:schemeClr val="accent5">
              <a:lumMod val="20000"/>
              <a:lumOff val="80000"/>
            </a:schemeClr>
          </a:solidFill>
        </p:spPr>
        <p:txBody>
          <a:bodyPr>
            <a:normAutofit fontScale="92500"/>
          </a:bodyPr>
          <a:lstStyle/>
          <a:p>
            <a:r>
              <a:rPr kumimoji="1" lang="ja-JP" altLang="en-US" dirty="0" smtClean="0"/>
              <a:t>逸話１：汁だけすすりながら、家族みんなで、敵国の留学生を守り励ました、下宿のおばさん⇔</a:t>
            </a:r>
            <a:r>
              <a:rPr kumimoji="1" lang="ja-JP" altLang="en-US" dirty="0" smtClean="0">
                <a:solidFill>
                  <a:srgbClr val="FF0000"/>
                </a:solidFill>
              </a:rPr>
              <a:t>これが日本人だ</a:t>
            </a:r>
            <a:endParaRPr kumimoji="1" lang="en-US" altLang="ja-JP" dirty="0" smtClean="0">
              <a:solidFill>
                <a:srgbClr val="FF0000"/>
              </a:solidFill>
            </a:endParaRPr>
          </a:p>
          <a:p>
            <a:endParaRPr lang="en-US" altLang="ja-JP" dirty="0"/>
          </a:p>
          <a:p>
            <a:r>
              <a:rPr kumimoji="1" lang="ja-JP" altLang="en-US" dirty="0" smtClean="0"/>
              <a:t>逸話２：「英語が下手だからって馬鹿にするな！あなたこそ、マナーも守れない子供じゃないか！」と絶叫した</a:t>
            </a:r>
            <a:r>
              <a:rPr kumimoji="1" lang="en-US" altLang="ja-JP" dirty="0" smtClean="0"/>
              <a:t>Kyoko</a:t>
            </a:r>
            <a:r>
              <a:rPr kumimoji="1" lang="ja-JP" altLang="en-US" dirty="0" err="1" smtClean="0"/>
              <a:t>さんの</a:t>
            </a:r>
            <a:r>
              <a:rPr kumimoji="1" lang="ja-JP" altLang="en-US" dirty="0" smtClean="0"/>
              <a:t>スタンス。⇒「</a:t>
            </a:r>
            <a:r>
              <a:rPr kumimoji="1" lang="ja-JP" altLang="en-US" dirty="0" smtClean="0">
                <a:solidFill>
                  <a:srgbClr val="FF0000"/>
                </a:solidFill>
              </a:rPr>
              <a:t>誰に何と言われようが、これが私だ！許せないものは許せない」の</a:t>
            </a:r>
            <a:r>
              <a:rPr kumimoji="1" lang="en-US" altLang="ja-JP" dirty="0" smtClean="0">
                <a:solidFill>
                  <a:srgbClr val="FF0000"/>
                </a:solidFill>
              </a:rPr>
              <a:t>self-reliance</a:t>
            </a:r>
            <a:r>
              <a:rPr kumimoji="1" lang="ja-JP" altLang="en-US" dirty="0" smtClean="0">
                <a:solidFill>
                  <a:srgbClr val="FF0000"/>
                </a:solidFill>
              </a:rPr>
              <a:t>が、日本人を変える。</a:t>
            </a:r>
            <a:endParaRPr kumimoji="1" lang="ja-JP" altLang="en-US" dirty="0">
              <a:solidFill>
                <a:srgbClr val="FF0000"/>
              </a:solidFill>
            </a:endParaRPr>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2297283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620688"/>
            <a:ext cx="8229600" cy="5505475"/>
          </a:xfrm>
        </p:spPr>
        <p:txBody>
          <a:bodyPr>
            <a:normAutofit fontScale="85000" lnSpcReduction="20000"/>
          </a:bodyPr>
          <a:lstStyle/>
          <a:p>
            <a:pPr marL="0" indent="0">
              <a:buNone/>
            </a:pPr>
            <a:r>
              <a:rPr lang="ja-JP" altLang="en-US" dirty="0" smtClean="0">
                <a:solidFill>
                  <a:srgbClr val="FF0000"/>
                </a:solidFill>
              </a:rPr>
              <a:t>人間は、主体的な存在です・・・</a:t>
            </a:r>
            <a:endParaRPr lang="en-US" altLang="ja-JP" dirty="0" smtClean="0">
              <a:solidFill>
                <a:srgbClr val="FF0000"/>
              </a:solidFill>
            </a:endParaRPr>
          </a:p>
          <a:p>
            <a:pPr marL="0" indent="0">
              <a:buNone/>
            </a:pPr>
            <a:r>
              <a:rPr lang="ja-JP" altLang="en-US" dirty="0">
                <a:solidFill>
                  <a:srgbClr val="FF0000"/>
                </a:solidFill>
              </a:rPr>
              <a:t>　</a:t>
            </a:r>
            <a:r>
              <a:rPr lang="ja-JP" altLang="en-US" dirty="0" smtClean="0">
                <a:solidFill>
                  <a:srgbClr val="FF0000"/>
                </a:solidFill>
              </a:rPr>
              <a:t>生徒の</a:t>
            </a:r>
            <a:r>
              <a:rPr lang="ja-JP" altLang="en-US" dirty="0">
                <a:solidFill>
                  <a:srgbClr val="FF0000"/>
                </a:solidFill>
              </a:rPr>
              <a:t>主体性</a:t>
            </a:r>
            <a:r>
              <a:rPr lang="ja-JP" altLang="en-US" dirty="0" smtClean="0">
                <a:solidFill>
                  <a:srgbClr val="FF0000"/>
                </a:solidFill>
              </a:rPr>
              <a:t>に灯をつけ、道を示すこと、</a:t>
            </a:r>
            <a:endParaRPr lang="en-US" altLang="ja-JP" dirty="0" smtClean="0">
              <a:solidFill>
                <a:srgbClr val="FF0000"/>
              </a:solidFill>
            </a:endParaRPr>
          </a:p>
          <a:p>
            <a:pPr marL="0" indent="0">
              <a:buNone/>
            </a:pPr>
            <a:r>
              <a:rPr lang="ja-JP" altLang="en-US" dirty="0" smtClean="0">
                <a:solidFill>
                  <a:srgbClr val="FF0000"/>
                </a:solidFill>
              </a:rPr>
              <a:t>　それが教育です。</a:t>
            </a:r>
            <a:endParaRPr lang="en-US" altLang="ja-JP" dirty="0" smtClean="0">
              <a:solidFill>
                <a:srgbClr val="FF0000"/>
              </a:solidFill>
            </a:endParaRPr>
          </a:p>
          <a:p>
            <a:pPr marL="0" indent="0">
              <a:buNone/>
            </a:pPr>
            <a:r>
              <a:rPr lang="ja-JP" altLang="en-US" dirty="0" smtClean="0">
                <a:solidFill>
                  <a:schemeClr val="tx2">
                    <a:lumMod val="60000"/>
                    <a:lumOff val="40000"/>
                  </a:schemeClr>
                </a:solidFill>
              </a:rPr>
              <a:t>「</a:t>
            </a:r>
            <a:r>
              <a:rPr lang="ja-JP" altLang="en-US" dirty="0">
                <a:solidFill>
                  <a:schemeClr val="tx2">
                    <a:lumMod val="60000"/>
                    <a:lumOff val="40000"/>
                  </a:schemeClr>
                </a:solidFill>
              </a:rPr>
              <a:t>英 語が話せるようになりたい」</a:t>
            </a:r>
          </a:p>
          <a:p>
            <a:pPr marL="0" indent="0">
              <a:buNone/>
            </a:pPr>
            <a:r>
              <a:rPr lang="ja-JP" altLang="en-US" dirty="0" smtClean="0">
                <a:solidFill>
                  <a:schemeClr val="tx2">
                    <a:lumMod val="60000"/>
                    <a:lumOff val="40000"/>
                  </a:schemeClr>
                </a:solidFill>
              </a:rPr>
              <a:t>　と </a:t>
            </a:r>
            <a:r>
              <a:rPr lang="ja-JP" altLang="en-US" dirty="0">
                <a:solidFill>
                  <a:schemeClr val="tx2">
                    <a:lumMod val="60000"/>
                    <a:lumOff val="40000"/>
                  </a:schemeClr>
                </a:solidFill>
              </a:rPr>
              <a:t>いう生徒の願いに</a:t>
            </a:r>
          </a:p>
          <a:p>
            <a:pPr marL="0" indent="0">
              <a:buNone/>
            </a:pPr>
            <a:r>
              <a:rPr lang="ja-JP" altLang="en-US" dirty="0" smtClean="0">
                <a:solidFill>
                  <a:schemeClr val="tx2">
                    <a:lumMod val="60000"/>
                    <a:lumOff val="40000"/>
                  </a:schemeClr>
                </a:solidFill>
              </a:rPr>
              <a:t>　真</a:t>
            </a:r>
            <a:r>
              <a:rPr lang="ja-JP" altLang="en-US" dirty="0" err="1">
                <a:solidFill>
                  <a:schemeClr val="tx2">
                    <a:lumMod val="60000"/>
                    <a:lumOff val="40000"/>
                  </a:schemeClr>
                </a:solidFill>
              </a:rPr>
              <a:t>っ</a:t>
            </a:r>
            <a:r>
              <a:rPr lang="ja-JP" altLang="en-US" dirty="0">
                <a:solidFill>
                  <a:schemeClr val="tx2">
                    <a:lumMod val="60000"/>
                    <a:lumOff val="40000"/>
                  </a:schemeClr>
                </a:solidFill>
              </a:rPr>
              <a:t> 直ぐに応えること・・・</a:t>
            </a:r>
          </a:p>
          <a:p>
            <a:pPr marL="0" indent="0">
              <a:buNone/>
            </a:pPr>
            <a:r>
              <a:rPr lang="ja-JP" altLang="en-US" dirty="0">
                <a:solidFill>
                  <a:srgbClr val="EF1DE5"/>
                </a:solidFill>
              </a:rPr>
              <a:t>生 徒の未来に、</a:t>
            </a:r>
          </a:p>
          <a:p>
            <a:pPr marL="0" indent="0">
              <a:buNone/>
            </a:pPr>
            <a:r>
              <a:rPr lang="ja-JP" altLang="en-US" dirty="0" smtClean="0">
                <a:solidFill>
                  <a:srgbClr val="EF1DE5"/>
                </a:solidFill>
              </a:rPr>
              <a:t>　英 </a:t>
            </a:r>
            <a:r>
              <a:rPr lang="ja-JP" altLang="en-US" dirty="0">
                <a:solidFill>
                  <a:srgbClr val="EF1DE5"/>
                </a:solidFill>
              </a:rPr>
              <a:t>語という、</a:t>
            </a:r>
          </a:p>
          <a:p>
            <a:pPr marL="0" indent="0">
              <a:buNone/>
            </a:pPr>
            <a:r>
              <a:rPr lang="ja-JP" altLang="en-US" dirty="0" smtClean="0">
                <a:solidFill>
                  <a:srgbClr val="EF1DE5"/>
                </a:solidFill>
              </a:rPr>
              <a:t>　も </a:t>
            </a:r>
            <a:r>
              <a:rPr lang="ja-JP" altLang="en-US" dirty="0" err="1">
                <a:solidFill>
                  <a:srgbClr val="EF1DE5"/>
                </a:solidFill>
              </a:rPr>
              <a:t>う</a:t>
            </a:r>
            <a:r>
              <a:rPr lang="ja-JP" altLang="en-US" dirty="0">
                <a:solidFill>
                  <a:srgbClr val="EF1DE5"/>
                </a:solidFill>
              </a:rPr>
              <a:t>１つのドアを開けてあげること・・・</a:t>
            </a:r>
          </a:p>
          <a:p>
            <a:pPr marL="0" indent="0">
              <a:buNone/>
            </a:pPr>
            <a:r>
              <a:rPr lang="ja-JP" altLang="en-US" dirty="0">
                <a:solidFill>
                  <a:srgbClr val="00B050"/>
                </a:solidFill>
              </a:rPr>
              <a:t>そ して、</a:t>
            </a:r>
          </a:p>
          <a:p>
            <a:pPr marL="0" indent="0">
              <a:buNone/>
            </a:pPr>
            <a:r>
              <a:rPr lang="ja-JP" altLang="en-US" dirty="0" smtClean="0">
                <a:solidFill>
                  <a:srgbClr val="00B050"/>
                </a:solidFill>
              </a:rPr>
              <a:t>　「</a:t>
            </a:r>
            <a:r>
              <a:rPr lang="ja-JP" altLang="en-US" dirty="0">
                <a:solidFill>
                  <a:srgbClr val="00B050"/>
                </a:solidFill>
              </a:rPr>
              <a:t>自 分には出来ない」と思っていたことを、</a:t>
            </a:r>
          </a:p>
          <a:p>
            <a:pPr marL="0" indent="0">
              <a:buNone/>
            </a:pPr>
            <a:r>
              <a:rPr lang="ja-JP" altLang="en-US" dirty="0" smtClean="0">
                <a:solidFill>
                  <a:srgbClr val="00B050"/>
                </a:solidFill>
              </a:rPr>
              <a:t>　で </a:t>
            </a:r>
            <a:r>
              <a:rPr lang="ja-JP" altLang="en-US" dirty="0">
                <a:solidFill>
                  <a:srgbClr val="00B050"/>
                </a:solidFill>
              </a:rPr>
              <a:t>きるようにしてあげる</a:t>
            </a:r>
            <a:r>
              <a:rPr lang="ja-JP" altLang="en-US" dirty="0" smtClean="0">
                <a:solidFill>
                  <a:srgbClr val="00B050"/>
                </a:solidFill>
              </a:rPr>
              <a:t>こと、</a:t>
            </a:r>
            <a:endParaRPr lang="en-US" altLang="ja-JP" dirty="0" smtClean="0">
              <a:solidFill>
                <a:srgbClr val="00B050"/>
              </a:solidFill>
            </a:endParaRPr>
          </a:p>
          <a:p>
            <a:pPr marL="0" indent="0">
              <a:buNone/>
            </a:pPr>
            <a:r>
              <a:rPr lang="ja-JP" altLang="en-US" dirty="0" smtClean="0">
                <a:solidFill>
                  <a:srgbClr val="FF0000"/>
                </a:solidFill>
                <a:effectLst/>
              </a:rPr>
              <a:t>それが私たち</a:t>
            </a:r>
            <a:r>
              <a:rPr lang="ja-JP" altLang="en-US" dirty="0" smtClean="0">
                <a:solidFill>
                  <a:srgbClr val="FF0000"/>
                </a:solidFill>
              </a:rPr>
              <a:t>の使命・喜びです。</a:t>
            </a:r>
            <a:endParaRPr lang="ja-JP" altLang="en-US" dirty="0">
              <a:effectLst/>
            </a:endParaRPr>
          </a:p>
        </p:txBody>
      </p:sp>
      <p:sp>
        <p:nvSpPr>
          <p:cNvPr id="2" name="フッター プレースホルダー 1"/>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7454845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06090"/>
          </a:xfrm>
          <a:solidFill>
            <a:srgbClr val="92D050"/>
          </a:solidFill>
        </p:spPr>
        <p:txBody>
          <a:bodyPr>
            <a:normAutofit fontScale="90000"/>
          </a:bodyPr>
          <a:lstStyle/>
          <a:p>
            <a:r>
              <a:rPr kumimoji="1" lang="ja-JP" altLang="en-US" dirty="0" smtClean="0"/>
              <a:t>引用文献</a:t>
            </a:r>
            <a:endParaRPr kumimoji="1" lang="ja-JP" altLang="en-US" dirty="0"/>
          </a:p>
        </p:txBody>
      </p:sp>
      <p:sp>
        <p:nvSpPr>
          <p:cNvPr id="3" name="コンテンツ プレースホルダー 2"/>
          <p:cNvSpPr>
            <a:spLocks noGrp="1"/>
          </p:cNvSpPr>
          <p:nvPr>
            <p:ph idx="1"/>
          </p:nvPr>
        </p:nvSpPr>
        <p:spPr>
          <a:xfrm>
            <a:off x="457200" y="1196752"/>
            <a:ext cx="8229600" cy="5472608"/>
          </a:xfrm>
          <a:solidFill>
            <a:srgbClr val="EADB6C"/>
          </a:solidFill>
        </p:spPr>
        <p:txBody>
          <a:bodyPr>
            <a:normAutofit lnSpcReduction="10000"/>
          </a:bodyPr>
          <a:lstStyle/>
          <a:p>
            <a:r>
              <a:rPr lang="ja-JP" altLang="en-US" sz="2000" dirty="0">
                <a:latin typeface="HGS明朝E" panose="02020900000000000000" pitchFamily="18" charset="-128"/>
                <a:ea typeface="HGS明朝E" panose="02020900000000000000" pitchFamily="18" charset="-128"/>
              </a:rPr>
              <a:t>飯田和人</a:t>
            </a:r>
            <a:r>
              <a:rPr lang="en-US" altLang="ja-JP" sz="2000" dirty="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グローバル資本主義論</a:t>
            </a:r>
            <a:r>
              <a:rPr lang="en-US" altLang="ja-JP" sz="2000" dirty="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日本経済評論社</a:t>
            </a:r>
            <a:endParaRPr lang="en-US" altLang="ja-JP" sz="2000" dirty="0">
              <a:latin typeface="HGS明朝E" panose="02020900000000000000" pitchFamily="18" charset="-128"/>
              <a:ea typeface="HGS明朝E" panose="02020900000000000000" pitchFamily="18" charset="-128"/>
            </a:endParaRPr>
          </a:p>
          <a:p>
            <a:r>
              <a:rPr lang="ja-JP" altLang="en-US" sz="2000" dirty="0">
                <a:latin typeface="HGS明朝E" panose="02020900000000000000" pitchFamily="18" charset="-128"/>
                <a:ea typeface="HGS明朝E" panose="02020900000000000000" pitchFamily="18" charset="-128"/>
              </a:rPr>
              <a:t>エマニュエル・トッド、他</a:t>
            </a:r>
            <a:r>
              <a:rPr lang="en-US" altLang="ja-JP" sz="2000" dirty="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グローバリズムが世界を滅ぼす</a:t>
            </a:r>
            <a:r>
              <a:rPr lang="en-US" altLang="ja-JP" sz="2000" dirty="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文芸春秋</a:t>
            </a:r>
            <a:endParaRPr lang="en-US" altLang="ja-JP" sz="2000" dirty="0">
              <a:latin typeface="HGS明朝E" panose="02020900000000000000" pitchFamily="18" charset="-128"/>
              <a:ea typeface="HGS明朝E" panose="02020900000000000000" pitchFamily="18" charset="-128"/>
            </a:endParaRPr>
          </a:p>
          <a:p>
            <a:r>
              <a:rPr kumimoji="1" lang="ja-JP" altLang="en-US" sz="2000" dirty="0" smtClean="0">
                <a:latin typeface="HGS明朝E" panose="02020900000000000000" pitchFamily="18" charset="-128"/>
                <a:ea typeface="HGS明朝E" panose="02020900000000000000" pitchFamily="18" charset="-128"/>
              </a:rPr>
              <a:t>金子勝、他</a:t>
            </a:r>
            <a:r>
              <a:rPr kumimoji="1" lang="en-US" altLang="ja-JP" sz="2000" dirty="0" smtClean="0">
                <a:latin typeface="HGS明朝E" panose="02020900000000000000" pitchFamily="18" charset="-128"/>
                <a:ea typeface="HGS明朝E" panose="02020900000000000000" pitchFamily="18" charset="-128"/>
              </a:rPr>
              <a:t>『</a:t>
            </a:r>
            <a:r>
              <a:rPr kumimoji="1" lang="ja-JP" altLang="en-US" sz="2000" dirty="0" smtClean="0">
                <a:latin typeface="HGS明朝E" panose="02020900000000000000" pitchFamily="18" charset="-128"/>
                <a:ea typeface="HGS明朝E" panose="02020900000000000000" pitchFamily="18" charset="-128"/>
              </a:rPr>
              <a:t>グローバル資本主義と日本の選択</a:t>
            </a:r>
            <a:r>
              <a:rPr kumimoji="1" lang="en-US" altLang="ja-JP" sz="2000" dirty="0" smtClean="0">
                <a:latin typeface="HGS明朝E" panose="02020900000000000000" pitchFamily="18" charset="-128"/>
                <a:ea typeface="HGS明朝E" panose="02020900000000000000" pitchFamily="18" charset="-128"/>
              </a:rPr>
              <a:t>』</a:t>
            </a:r>
            <a:r>
              <a:rPr kumimoji="1" lang="ja-JP" altLang="en-US" sz="2000" dirty="0" smtClean="0">
                <a:latin typeface="HGS明朝E" panose="02020900000000000000" pitchFamily="18" charset="-128"/>
                <a:ea typeface="HGS明朝E" panose="02020900000000000000" pitchFamily="18" charset="-128"/>
              </a:rPr>
              <a:t>岩波ブックレット</a:t>
            </a:r>
            <a:endParaRPr kumimoji="1" lang="en-US" altLang="ja-JP" sz="2000" dirty="0" smtClean="0">
              <a:latin typeface="HGS明朝E" panose="02020900000000000000" pitchFamily="18" charset="-128"/>
              <a:ea typeface="HGS明朝E" panose="02020900000000000000" pitchFamily="18" charset="-128"/>
            </a:endParaRPr>
          </a:p>
          <a:p>
            <a:r>
              <a:rPr lang="ja-JP" altLang="en-US" sz="2000" dirty="0" smtClean="0">
                <a:latin typeface="HGS明朝E" panose="02020900000000000000" pitchFamily="18" charset="-128"/>
                <a:ea typeface="HGS明朝E" panose="02020900000000000000" pitchFamily="18" charset="-128"/>
              </a:rPr>
              <a:t>三森</a:t>
            </a:r>
            <a:r>
              <a:rPr lang="ja-JP" altLang="en-US" sz="2000" dirty="0">
                <a:latin typeface="HGS明朝E" panose="02020900000000000000" pitchFamily="18" charset="-128"/>
                <a:ea typeface="HGS明朝E" panose="02020900000000000000" pitchFamily="18" charset="-128"/>
              </a:rPr>
              <a:t>ゆり</a:t>
            </a:r>
            <a:r>
              <a:rPr lang="ja-JP" altLang="en-US" sz="2000" dirty="0" smtClean="0">
                <a:latin typeface="HGS明朝E" panose="02020900000000000000" pitchFamily="18" charset="-128"/>
                <a:ea typeface="HGS明朝E" panose="02020900000000000000" pitchFamily="18" charset="-128"/>
              </a:rPr>
              <a:t>か</a:t>
            </a:r>
            <a:r>
              <a:rPr lang="en-US" altLang="ja-JP" sz="2000" dirty="0" smtClean="0">
                <a:latin typeface="HGS明朝E" panose="02020900000000000000" pitchFamily="18" charset="-128"/>
                <a:ea typeface="HGS明朝E" panose="02020900000000000000" pitchFamily="18" charset="-128"/>
              </a:rPr>
              <a:t>『</a:t>
            </a:r>
            <a:r>
              <a:rPr lang="ja-JP" altLang="en-US" sz="2000" dirty="0" smtClean="0">
                <a:latin typeface="HGS明朝E" panose="02020900000000000000" pitchFamily="18" charset="-128"/>
                <a:ea typeface="HGS明朝E" panose="02020900000000000000" pitchFamily="18" charset="-128"/>
              </a:rPr>
              <a:t>言語技術教育の体系と指導内容</a:t>
            </a:r>
            <a:r>
              <a:rPr lang="en-US" altLang="ja-JP" sz="2000" dirty="0" smtClean="0">
                <a:latin typeface="HGS明朝E" panose="02020900000000000000" pitchFamily="18" charset="-128"/>
                <a:ea typeface="HGS明朝E" panose="02020900000000000000" pitchFamily="18" charset="-128"/>
              </a:rPr>
              <a:t>』</a:t>
            </a:r>
            <a:r>
              <a:rPr lang="ja-JP" altLang="en-US" sz="2000" dirty="0" smtClean="0">
                <a:latin typeface="HGS明朝E" panose="02020900000000000000" pitchFamily="18" charset="-128"/>
                <a:ea typeface="HGS明朝E" panose="02020900000000000000" pitchFamily="18" charset="-128"/>
              </a:rPr>
              <a:t>明治図書</a:t>
            </a:r>
            <a:endParaRPr kumimoji="1" lang="en-US" altLang="ja-JP" sz="2000" dirty="0" smtClean="0">
              <a:latin typeface="HGS明朝E" panose="02020900000000000000" pitchFamily="18" charset="-128"/>
              <a:ea typeface="HGS明朝E" panose="02020900000000000000" pitchFamily="18" charset="-128"/>
            </a:endParaRPr>
          </a:p>
          <a:p>
            <a:r>
              <a:rPr kumimoji="1" lang="ja-JP" altLang="en-US" sz="2000" dirty="0" smtClean="0">
                <a:latin typeface="HGS明朝E" panose="02020900000000000000" pitchFamily="18" charset="-128"/>
                <a:ea typeface="HGS明朝E" panose="02020900000000000000" pitchFamily="18" charset="-128"/>
              </a:rPr>
              <a:t>西田ひろ子</a:t>
            </a:r>
            <a:r>
              <a:rPr kumimoji="1" lang="en-US" altLang="ja-JP" sz="2000" dirty="0" smtClean="0">
                <a:latin typeface="HGS明朝E" panose="02020900000000000000" pitchFamily="18" charset="-128"/>
                <a:ea typeface="HGS明朝E" panose="02020900000000000000" pitchFamily="18" charset="-128"/>
              </a:rPr>
              <a:t>『</a:t>
            </a:r>
            <a:r>
              <a:rPr kumimoji="1" lang="ja-JP" altLang="en-US" sz="2000" dirty="0" smtClean="0">
                <a:latin typeface="HGS明朝E" panose="02020900000000000000" pitchFamily="18" charset="-128"/>
                <a:ea typeface="HGS明朝E" panose="02020900000000000000" pitchFamily="18" charset="-128"/>
              </a:rPr>
              <a:t>グローバル社会における異文化間コミュニケーション</a:t>
            </a:r>
            <a:r>
              <a:rPr kumimoji="1" lang="en-US" altLang="ja-JP" sz="2000" dirty="0" smtClean="0">
                <a:latin typeface="HGS明朝E" panose="02020900000000000000" pitchFamily="18" charset="-128"/>
                <a:ea typeface="HGS明朝E" panose="02020900000000000000" pitchFamily="18" charset="-128"/>
              </a:rPr>
              <a:t>』</a:t>
            </a:r>
            <a:r>
              <a:rPr kumimoji="1" lang="ja-JP" altLang="en-US" sz="2000" dirty="0" smtClean="0">
                <a:latin typeface="HGS明朝E" panose="02020900000000000000" pitchFamily="18" charset="-128"/>
                <a:ea typeface="HGS明朝E" panose="02020900000000000000" pitchFamily="18" charset="-128"/>
              </a:rPr>
              <a:t>風間</a:t>
            </a:r>
            <a:r>
              <a:rPr lang="ja-JP" altLang="en-US" sz="2000" dirty="0" smtClean="0">
                <a:latin typeface="HGS明朝E" panose="02020900000000000000" pitchFamily="18" charset="-128"/>
                <a:ea typeface="HGS明朝E" panose="02020900000000000000" pitchFamily="18" charset="-128"/>
              </a:rPr>
              <a:t>書房</a:t>
            </a:r>
            <a:endParaRPr lang="en-US" altLang="ja-JP" sz="2000" dirty="0" smtClean="0">
              <a:latin typeface="HGS明朝E" panose="02020900000000000000" pitchFamily="18" charset="-128"/>
              <a:ea typeface="HGS明朝E" panose="02020900000000000000" pitchFamily="18" charset="-128"/>
            </a:endParaRPr>
          </a:p>
          <a:p>
            <a:r>
              <a:rPr lang="ja-JP" altLang="en-US" sz="2000" dirty="0" smtClean="0">
                <a:latin typeface="HGS明朝E" panose="02020900000000000000" pitchFamily="18" charset="-128"/>
                <a:ea typeface="HGS明朝E" panose="02020900000000000000" pitchFamily="18" charset="-128"/>
              </a:rPr>
              <a:t>二宮</a:t>
            </a:r>
            <a:r>
              <a:rPr lang="ja-JP" altLang="en-US" sz="2000" dirty="0">
                <a:latin typeface="HGS明朝E" panose="02020900000000000000" pitchFamily="18" charset="-128"/>
                <a:ea typeface="HGS明朝E" panose="02020900000000000000" pitchFamily="18" charset="-128"/>
              </a:rPr>
              <a:t>秀夫　（</a:t>
            </a:r>
            <a:r>
              <a:rPr lang="en-US" altLang="ja-JP" sz="2000" dirty="0">
                <a:latin typeface="HGS明朝E" panose="02020900000000000000" pitchFamily="18" charset="-128"/>
                <a:ea typeface="HGS明朝E" panose="02020900000000000000" pitchFamily="18" charset="-128"/>
              </a:rPr>
              <a:t>1996)</a:t>
            </a:r>
            <a:r>
              <a:rPr lang="ja-JP" altLang="en-US" sz="2000" dirty="0">
                <a:latin typeface="HGS明朝E" panose="02020900000000000000" pitchFamily="18" charset="-128"/>
                <a:ea typeface="HGS明朝E" panose="02020900000000000000" pitchFamily="18" charset="-128"/>
              </a:rPr>
              <a:t>　「生徒の主体的取り組みを促すコミュニケーション活動の工夫」</a:t>
            </a:r>
            <a:r>
              <a:rPr lang="en-US" altLang="ja-JP" sz="2000" dirty="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　大下邦幸編著</a:t>
            </a:r>
            <a:r>
              <a:rPr lang="en-US" altLang="ja-JP" sz="2000" dirty="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　</a:t>
            </a:r>
            <a:r>
              <a:rPr lang="en-US" altLang="ja-JP" sz="2000" dirty="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コミュニケーション能力を高める英語授業　理論と実践</a:t>
            </a:r>
            <a:r>
              <a:rPr lang="en-US" altLang="ja-JP" sz="2000" dirty="0">
                <a:latin typeface="HGS明朝E" panose="02020900000000000000" pitchFamily="18" charset="-128"/>
                <a:ea typeface="HGS明朝E" panose="02020900000000000000" pitchFamily="18" charset="-128"/>
              </a:rPr>
              <a:t>』. </a:t>
            </a:r>
            <a:r>
              <a:rPr lang="ja-JP" altLang="en-US" sz="2000" dirty="0">
                <a:latin typeface="HGS明朝E" panose="02020900000000000000" pitchFamily="18" charset="-128"/>
                <a:ea typeface="HGS明朝E" panose="02020900000000000000" pitchFamily="18" charset="-128"/>
              </a:rPr>
              <a:t>東京書籍</a:t>
            </a:r>
            <a:r>
              <a:rPr lang="en-US" altLang="ja-JP" sz="2000" dirty="0">
                <a:latin typeface="HGS明朝E" panose="02020900000000000000" pitchFamily="18" charset="-128"/>
                <a:ea typeface="HGS明朝E" panose="02020900000000000000" pitchFamily="18" charset="-128"/>
              </a:rPr>
              <a:t>. pp.154-156</a:t>
            </a:r>
            <a:endParaRPr kumimoji="1" lang="en-US" altLang="ja-JP" sz="2000" dirty="0" smtClean="0">
              <a:latin typeface="HGS明朝E" panose="02020900000000000000" pitchFamily="18" charset="-128"/>
              <a:ea typeface="HGS明朝E" panose="02020900000000000000" pitchFamily="18" charset="-128"/>
            </a:endParaRPr>
          </a:p>
          <a:p>
            <a:r>
              <a:rPr lang="ja-JP" altLang="en-US" sz="2000" dirty="0" smtClean="0">
                <a:latin typeface="HGS明朝E" panose="02020900000000000000" pitchFamily="18" charset="-128"/>
                <a:ea typeface="HGS明朝E" panose="02020900000000000000" pitchFamily="18" charset="-128"/>
              </a:rPr>
              <a:t>（４つの英語行動力養成）</a:t>
            </a:r>
            <a:r>
              <a:rPr lang="en-US" altLang="ja-JP" sz="2000" dirty="0" smtClean="0">
                <a:latin typeface="HGS明朝E" panose="02020900000000000000" pitchFamily="18" charset="-128"/>
                <a:ea typeface="HGS明朝E" panose="02020900000000000000" pitchFamily="18" charset="-128"/>
              </a:rPr>
              <a:t>(Graphic Organizer</a:t>
            </a:r>
            <a:r>
              <a:rPr lang="ja-JP" altLang="en-US" sz="2000" dirty="0" smtClean="0">
                <a:latin typeface="HGS明朝E" panose="02020900000000000000" pitchFamily="18" charset="-128"/>
                <a:ea typeface="HGS明朝E" panose="02020900000000000000" pitchFamily="18" charset="-128"/>
              </a:rPr>
              <a:t>の利用）三浦　孝（</a:t>
            </a:r>
            <a:r>
              <a:rPr lang="en-US" altLang="ja-JP" sz="2000" dirty="0" smtClean="0">
                <a:latin typeface="HGS明朝E" panose="02020900000000000000" pitchFamily="18" charset="-128"/>
                <a:ea typeface="HGS明朝E" panose="02020900000000000000" pitchFamily="18" charset="-128"/>
              </a:rPr>
              <a:t>2014</a:t>
            </a:r>
            <a:r>
              <a:rPr lang="ja-JP" altLang="en-US" sz="2000" dirty="0" smtClean="0">
                <a:latin typeface="HGS明朝E" panose="02020900000000000000" pitchFamily="18" charset="-128"/>
                <a:ea typeface="HGS明朝E" panose="02020900000000000000" pitchFamily="18" charset="-128"/>
              </a:rPr>
              <a:t>年</a:t>
            </a:r>
            <a:r>
              <a:rPr lang="en-US" altLang="ja-JP" sz="2000" dirty="0" smtClean="0">
                <a:latin typeface="HGS明朝E" panose="02020900000000000000" pitchFamily="18" charset="-128"/>
                <a:ea typeface="HGS明朝E" panose="02020900000000000000" pitchFamily="18" charset="-128"/>
              </a:rPr>
              <a:t>9</a:t>
            </a:r>
            <a:r>
              <a:rPr lang="ja-JP" altLang="en-US" sz="2000" dirty="0" smtClean="0">
                <a:latin typeface="HGS明朝E" panose="02020900000000000000" pitchFamily="18" charset="-128"/>
                <a:ea typeface="HGS明朝E" panose="02020900000000000000" pitchFamily="18" charset="-128"/>
              </a:rPr>
              <a:t>月出版予定）</a:t>
            </a:r>
            <a:r>
              <a:rPr lang="en-US" altLang="ja-JP" sz="2000" dirty="0" smtClean="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英語授業への人間 形成的アプローチ</a:t>
            </a:r>
            <a:r>
              <a:rPr lang="en-US" altLang="ja-JP" sz="2000" dirty="0" smtClean="0">
                <a:latin typeface="HGS明朝E" panose="02020900000000000000" pitchFamily="18" charset="-128"/>
                <a:ea typeface="HGS明朝E" panose="02020900000000000000" pitchFamily="18" charset="-128"/>
              </a:rPr>
              <a:t>—</a:t>
            </a:r>
            <a:r>
              <a:rPr lang="ja-JP" altLang="en-US" sz="2000" dirty="0">
                <a:latin typeface="HGS明朝E" panose="02020900000000000000" pitchFamily="18" charset="-128"/>
                <a:ea typeface="HGS明朝E" panose="02020900000000000000" pitchFamily="18" charset="-128"/>
              </a:rPr>
              <a:t>結び育てるコミュニケーションを教室</a:t>
            </a:r>
            <a:r>
              <a:rPr lang="ja-JP" altLang="en-US" sz="2000" dirty="0" smtClean="0">
                <a:latin typeface="HGS明朝E" panose="02020900000000000000" pitchFamily="18" charset="-128"/>
                <a:ea typeface="HGS明朝E" panose="02020900000000000000" pitchFamily="18" charset="-128"/>
              </a:rPr>
              <a:t>に</a:t>
            </a:r>
            <a:r>
              <a:rPr lang="en-US" altLang="ja-JP" sz="2000" dirty="0" smtClean="0">
                <a:latin typeface="HGS明朝E" panose="02020900000000000000" pitchFamily="18" charset="-128"/>
                <a:ea typeface="HGS明朝E" panose="02020900000000000000" pitchFamily="18" charset="-128"/>
              </a:rPr>
              <a:t>』</a:t>
            </a:r>
            <a:r>
              <a:rPr lang="ja-JP" altLang="en-US" sz="2000" dirty="0" smtClean="0">
                <a:latin typeface="HGS明朝E" panose="02020900000000000000" pitchFamily="18" charset="-128"/>
                <a:ea typeface="HGS明朝E" panose="02020900000000000000" pitchFamily="18" charset="-128"/>
              </a:rPr>
              <a:t>研究社</a:t>
            </a:r>
            <a:endParaRPr kumimoji="1" lang="en-US" altLang="ja-JP" sz="2000" dirty="0" smtClean="0">
              <a:latin typeface="HGS明朝E" panose="02020900000000000000" pitchFamily="18" charset="-128"/>
              <a:ea typeface="HGS明朝E" panose="02020900000000000000" pitchFamily="18" charset="-128"/>
            </a:endParaRPr>
          </a:p>
          <a:p>
            <a:r>
              <a:rPr lang="ja-JP" altLang="en-US" sz="2000" dirty="0">
                <a:latin typeface="HGS明朝E" panose="02020900000000000000" pitchFamily="18" charset="-128"/>
                <a:ea typeface="HGS明朝E" panose="02020900000000000000" pitchFamily="18" charset="-128"/>
              </a:rPr>
              <a:t>文部</a:t>
            </a:r>
            <a:r>
              <a:rPr lang="ja-JP" altLang="en-US" sz="2000" dirty="0" smtClean="0">
                <a:latin typeface="HGS明朝E" panose="02020900000000000000" pitchFamily="18" charset="-128"/>
                <a:ea typeface="HGS明朝E" panose="02020900000000000000" pitchFamily="18" charset="-128"/>
              </a:rPr>
              <a:t>科学省（</a:t>
            </a:r>
            <a:r>
              <a:rPr lang="en-US" altLang="ja-JP" sz="2000" dirty="0" smtClean="0">
                <a:latin typeface="HGS明朝E" panose="02020900000000000000" pitchFamily="18" charset="-128"/>
                <a:ea typeface="HGS明朝E" panose="02020900000000000000" pitchFamily="18" charset="-128"/>
              </a:rPr>
              <a:t>2009</a:t>
            </a:r>
            <a:r>
              <a:rPr lang="ja-JP" altLang="en-US" sz="2000" dirty="0" smtClean="0">
                <a:latin typeface="HGS明朝E" panose="02020900000000000000" pitchFamily="18" charset="-128"/>
                <a:ea typeface="HGS明朝E" panose="02020900000000000000" pitchFamily="18" charset="-128"/>
              </a:rPr>
              <a:t>）「グローバル化と教育に関して議論していただきたい論点例」</a:t>
            </a:r>
            <a:endParaRPr lang="en-US" altLang="ja-JP" sz="2000" dirty="0" smtClean="0">
              <a:latin typeface="HGS明朝E" panose="02020900000000000000" pitchFamily="18" charset="-128"/>
              <a:ea typeface="HGS明朝E" panose="02020900000000000000" pitchFamily="18" charset="-128"/>
            </a:endParaRPr>
          </a:p>
          <a:p>
            <a:r>
              <a:rPr kumimoji="1" lang="ja-JP" altLang="en-US" sz="2000" dirty="0">
                <a:latin typeface="HGS明朝E" panose="02020900000000000000" pitchFamily="18" charset="-128"/>
                <a:ea typeface="HGS明朝E" panose="02020900000000000000" pitchFamily="18" charset="-128"/>
              </a:rPr>
              <a:t>文部</a:t>
            </a:r>
            <a:r>
              <a:rPr kumimoji="1" lang="ja-JP" altLang="en-US" sz="2000" dirty="0" smtClean="0">
                <a:latin typeface="HGS明朝E" panose="02020900000000000000" pitchFamily="18" charset="-128"/>
                <a:ea typeface="HGS明朝E" panose="02020900000000000000" pitchFamily="18" charset="-128"/>
              </a:rPr>
              <a:t>科学省</a:t>
            </a:r>
            <a:r>
              <a:rPr kumimoji="1" lang="ja-JP" altLang="en-US" sz="2000" dirty="0">
                <a:latin typeface="HGS明朝E" panose="02020900000000000000" pitchFamily="18" charset="-128"/>
                <a:ea typeface="HGS明朝E" panose="02020900000000000000" pitchFamily="18" charset="-128"/>
              </a:rPr>
              <a:t>（</a:t>
            </a:r>
            <a:r>
              <a:rPr kumimoji="1" lang="en-US" altLang="ja-JP" sz="2000" dirty="0">
                <a:latin typeface="HGS明朝E" panose="02020900000000000000" pitchFamily="18" charset="-128"/>
                <a:ea typeface="HGS明朝E" panose="02020900000000000000" pitchFamily="18" charset="-128"/>
              </a:rPr>
              <a:t>2013</a:t>
            </a:r>
            <a:r>
              <a:rPr kumimoji="1" lang="ja-JP" altLang="en-US" sz="2000" dirty="0" smtClean="0">
                <a:latin typeface="HGS明朝E" panose="02020900000000000000" pitchFamily="18" charset="-128"/>
                <a:ea typeface="HGS明朝E" panose="02020900000000000000" pitchFamily="18" charset="-128"/>
              </a:rPr>
              <a:t>）「グローバル化に対応した英語教育改革実施計画」</a:t>
            </a:r>
            <a:endParaRPr kumimoji="1" lang="ja-JP" altLang="en-US" sz="2000" dirty="0">
              <a:latin typeface="HGS明朝E" panose="02020900000000000000" pitchFamily="18" charset="-128"/>
              <a:ea typeface="HGS明朝E" panose="02020900000000000000" pitchFamily="18" charset="-128"/>
            </a:endParaRPr>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430174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11560" y="188640"/>
            <a:ext cx="8229600" cy="1143000"/>
          </a:xfrm>
          <a:solidFill>
            <a:srgbClr val="FFC000"/>
          </a:solidFill>
        </p:spPr>
        <p:txBody>
          <a:bodyPr>
            <a:normAutofit fontScale="90000"/>
          </a:bodyPr>
          <a:lstStyle/>
          <a:p>
            <a:r>
              <a:rPr lang="en-US" altLang="ja-JP" sz="4000" dirty="0" smtClean="0"/>
              <a:t/>
            </a:r>
            <a:br>
              <a:rPr lang="en-US" altLang="ja-JP" sz="4000" dirty="0" smtClean="0"/>
            </a:br>
            <a:r>
              <a:rPr lang="ja-JP" altLang="en-US" sz="4000" dirty="0" smtClean="0"/>
              <a:t>逸話</a:t>
            </a:r>
            <a:r>
              <a:rPr lang="ja-JP" altLang="en-US" sz="4000" dirty="0"/>
              <a:t>その２．「思いやり」でルームメートは態度を改めたか？</a:t>
            </a:r>
            <a:r>
              <a:rPr lang="en-US" altLang="ja-JP" dirty="0"/>
              <a:t/>
            </a:r>
            <a:br>
              <a:rPr lang="en-US" altLang="ja-JP" dirty="0"/>
            </a:br>
            <a:endParaRPr kumimoji="1" lang="ja-JP" altLang="en-US" dirty="0"/>
          </a:p>
        </p:txBody>
      </p:sp>
      <p:sp>
        <p:nvSpPr>
          <p:cNvPr id="3" name="コンテンツ プレースホルダー 2"/>
          <p:cNvSpPr>
            <a:spLocks noGrp="1"/>
          </p:cNvSpPr>
          <p:nvPr>
            <p:ph idx="1"/>
          </p:nvPr>
        </p:nvSpPr>
        <p:spPr>
          <a:solidFill>
            <a:schemeClr val="accent3">
              <a:lumMod val="20000"/>
              <a:lumOff val="80000"/>
            </a:schemeClr>
          </a:solidFill>
          <a:ln>
            <a:noFill/>
          </a:ln>
        </p:spPr>
        <p:txBody>
          <a:bodyPr/>
          <a:lstStyle/>
          <a:p>
            <a:pPr marL="0" indent="0">
              <a:buNone/>
            </a:pPr>
            <a:endParaRPr kumimoji="1" lang="ja-JP" altLang="en-US" dirty="0"/>
          </a:p>
        </p:txBody>
      </p:sp>
      <p:cxnSp>
        <p:nvCxnSpPr>
          <p:cNvPr id="5" name="直線コネクタ 4"/>
          <p:cNvCxnSpPr/>
          <p:nvPr/>
        </p:nvCxnSpPr>
        <p:spPr>
          <a:xfrm>
            <a:off x="1979712" y="1787185"/>
            <a:ext cx="0" cy="42484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flipV="1">
            <a:off x="1979712" y="1700808"/>
            <a:ext cx="4896544" cy="241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6876256" y="1700808"/>
            <a:ext cx="0" cy="42484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a:xfrm>
            <a:off x="2555776" y="6049710"/>
            <a:ext cx="432048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正方形/長方形 10"/>
          <p:cNvSpPr/>
          <p:nvPr/>
        </p:nvSpPr>
        <p:spPr>
          <a:xfrm>
            <a:off x="4355976" y="1844824"/>
            <a:ext cx="2304256" cy="1152128"/>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4344419" y="3985098"/>
            <a:ext cx="1263827" cy="19807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3580698" y="3985098"/>
            <a:ext cx="360040" cy="1476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3580698" y="3176972"/>
            <a:ext cx="180020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p:cNvSpPr/>
          <p:nvPr/>
        </p:nvSpPr>
        <p:spPr>
          <a:xfrm>
            <a:off x="5796136" y="5229200"/>
            <a:ext cx="108012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円/楕円 16"/>
          <p:cNvSpPr/>
          <p:nvPr/>
        </p:nvSpPr>
        <p:spPr>
          <a:xfrm>
            <a:off x="3301753" y="2753237"/>
            <a:ext cx="272759" cy="28803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円/楕円 17"/>
          <p:cNvSpPr/>
          <p:nvPr/>
        </p:nvSpPr>
        <p:spPr>
          <a:xfrm>
            <a:off x="6199816" y="4831459"/>
            <a:ext cx="272759"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4480798" y="2132856"/>
            <a:ext cx="1991777" cy="523220"/>
          </a:xfrm>
          <a:prstGeom prst="rect">
            <a:avLst/>
          </a:prstGeom>
          <a:noFill/>
        </p:spPr>
        <p:txBody>
          <a:bodyPr wrap="square" rtlCol="0">
            <a:spAutoFit/>
          </a:bodyPr>
          <a:lstStyle/>
          <a:p>
            <a:r>
              <a:rPr kumimoji="1" lang="en-US" altLang="ja-JP" sz="2800" dirty="0" smtClean="0">
                <a:solidFill>
                  <a:schemeClr val="bg1"/>
                </a:solidFill>
              </a:rPr>
              <a:t>Kyoko’s bed</a:t>
            </a:r>
            <a:endParaRPr kumimoji="1" lang="ja-JP" altLang="en-US" sz="2800" dirty="0">
              <a:solidFill>
                <a:schemeClr val="bg1"/>
              </a:solidFill>
            </a:endParaRPr>
          </a:p>
        </p:txBody>
      </p:sp>
      <p:sp>
        <p:nvSpPr>
          <p:cNvPr id="21" name="テキスト ボックス 20"/>
          <p:cNvSpPr txBox="1"/>
          <p:nvPr/>
        </p:nvSpPr>
        <p:spPr>
          <a:xfrm>
            <a:off x="4344419" y="4452255"/>
            <a:ext cx="1132268" cy="954107"/>
          </a:xfrm>
          <a:prstGeom prst="rect">
            <a:avLst/>
          </a:prstGeom>
          <a:noFill/>
        </p:spPr>
        <p:txBody>
          <a:bodyPr wrap="square" rtlCol="0">
            <a:spAutoFit/>
          </a:bodyPr>
          <a:lstStyle/>
          <a:p>
            <a:r>
              <a:rPr kumimoji="1" lang="en-US" altLang="ja-JP" sz="2800" dirty="0" smtClean="0"/>
              <a:t>Jane’s bed</a:t>
            </a:r>
            <a:endParaRPr kumimoji="1" lang="ja-JP" altLang="en-US" sz="2800" dirty="0"/>
          </a:p>
        </p:txBody>
      </p:sp>
      <p:sp>
        <p:nvSpPr>
          <p:cNvPr id="22" name="テキスト ボックス 21"/>
          <p:cNvSpPr txBox="1"/>
          <p:nvPr/>
        </p:nvSpPr>
        <p:spPr>
          <a:xfrm>
            <a:off x="3479073" y="4149080"/>
            <a:ext cx="461665" cy="1477328"/>
          </a:xfrm>
          <a:prstGeom prst="rect">
            <a:avLst/>
          </a:prstGeom>
          <a:noFill/>
        </p:spPr>
        <p:txBody>
          <a:bodyPr vert="vert" wrap="square" rtlCol="0">
            <a:spAutoFit/>
          </a:bodyPr>
          <a:lstStyle/>
          <a:p>
            <a:r>
              <a:rPr kumimoji="1" lang="en-US" altLang="ja-JP" dirty="0" smtClean="0"/>
              <a:t>Jane’s closet</a:t>
            </a:r>
            <a:endParaRPr kumimoji="1" lang="ja-JP" altLang="en-US" dirty="0"/>
          </a:p>
        </p:txBody>
      </p:sp>
      <p:sp>
        <p:nvSpPr>
          <p:cNvPr id="23" name="テキスト ボックス 22"/>
          <p:cNvSpPr txBox="1"/>
          <p:nvPr/>
        </p:nvSpPr>
        <p:spPr>
          <a:xfrm>
            <a:off x="3580699" y="3176972"/>
            <a:ext cx="1800200" cy="369332"/>
          </a:xfrm>
          <a:prstGeom prst="rect">
            <a:avLst/>
          </a:prstGeom>
          <a:solidFill>
            <a:srgbClr val="C00000"/>
          </a:solidFill>
        </p:spPr>
        <p:txBody>
          <a:bodyPr wrap="square" rtlCol="0">
            <a:spAutoFit/>
          </a:bodyPr>
          <a:lstStyle/>
          <a:p>
            <a:r>
              <a:rPr kumimoji="1" lang="en-US" altLang="ja-JP" dirty="0" smtClean="0">
                <a:solidFill>
                  <a:schemeClr val="bg1"/>
                </a:solidFill>
              </a:rPr>
              <a:t>Kyoko’s closet</a:t>
            </a:r>
            <a:endParaRPr kumimoji="1" lang="ja-JP" altLang="en-US" dirty="0">
              <a:solidFill>
                <a:schemeClr val="bg1"/>
              </a:solidFill>
            </a:endParaRPr>
          </a:p>
        </p:txBody>
      </p:sp>
      <p:sp>
        <p:nvSpPr>
          <p:cNvPr id="24" name="テキスト ボックス 23"/>
          <p:cNvSpPr txBox="1"/>
          <p:nvPr/>
        </p:nvSpPr>
        <p:spPr>
          <a:xfrm>
            <a:off x="2939013" y="1828038"/>
            <a:ext cx="1080120" cy="923330"/>
          </a:xfrm>
          <a:prstGeom prst="rect">
            <a:avLst/>
          </a:prstGeom>
          <a:solidFill>
            <a:srgbClr val="C00000"/>
          </a:solidFill>
        </p:spPr>
        <p:txBody>
          <a:bodyPr wrap="square" rtlCol="0">
            <a:spAutoFit/>
          </a:bodyPr>
          <a:lstStyle/>
          <a:p>
            <a:r>
              <a:rPr kumimoji="1" lang="en-US" altLang="ja-JP" dirty="0" smtClean="0">
                <a:solidFill>
                  <a:schemeClr val="bg1"/>
                </a:solidFill>
              </a:rPr>
              <a:t>Kyoko’s desk</a:t>
            </a:r>
          </a:p>
          <a:p>
            <a:endParaRPr kumimoji="1" lang="ja-JP" altLang="en-US" dirty="0"/>
          </a:p>
        </p:txBody>
      </p:sp>
      <p:sp>
        <p:nvSpPr>
          <p:cNvPr id="25" name="テキスト ボックス 24"/>
          <p:cNvSpPr txBox="1"/>
          <p:nvPr/>
        </p:nvSpPr>
        <p:spPr>
          <a:xfrm>
            <a:off x="5796136" y="5229200"/>
            <a:ext cx="1080120" cy="646331"/>
          </a:xfrm>
          <a:prstGeom prst="rect">
            <a:avLst/>
          </a:prstGeom>
          <a:noFill/>
        </p:spPr>
        <p:txBody>
          <a:bodyPr wrap="square" rtlCol="0">
            <a:spAutoFit/>
          </a:bodyPr>
          <a:lstStyle/>
          <a:p>
            <a:r>
              <a:rPr kumimoji="1" lang="en-US" altLang="ja-JP" dirty="0" smtClean="0"/>
              <a:t>Jane’s desk</a:t>
            </a:r>
            <a:endParaRPr kumimoji="1" lang="ja-JP" altLang="en-US" dirty="0"/>
          </a:p>
        </p:txBody>
      </p:sp>
      <p:sp>
        <p:nvSpPr>
          <p:cNvPr id="27" name="角丸四角形 26"/>
          <p:cNvSpPr/>
          <p:nvPr/>
        </p:nvSpPr>
        <p:spPr>
          <a:xfrm>
            <a:off x="2699792" y="3825044"/>
            <a:ext cx="4176464" cy="2140808"/>
          </a:xfrm>
          <a:prstGeom prst="round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2555776" y="1684236"/>
            <a:ext cx="4176464" cy="2140808"/>
          </a:xfrm>
          <a:prstGeom prst="roundRect">
            <a:avLst/>
          </a:prstGeom>
          <a:noFill/>
          <a:ln w="127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p:cNvSpPr txBox="1"/>
          <p:nvPr/>
        </p:nvSpPr>
        <p:spPr>
          <a:xfrm>
            <a:off x="1979712" y="5781186"/>
            <a:ext cx="720080" cy="369332"/>
          </a:xfrm>
          <a:prstGeom prst="rect">
            <a:avLst/>
          </a:prstGeom>
          <a:solidFill>
            <a:srgbClr val="EF1DE5"/>
          </a:solidFill>
        </p:spPr>
        <p:txBody>
          <a:bodyPr wrap="square" rtlCol="0">
            <a:spAutoFit/>
          </a:bodyPr>
          <a:lstStyle/>
          <a:p>
            <a:r>
              <a:rPr kumimoji="1" lang="en-US" altLang="ja-JP" dirty="0" smtClean="0"/>
              <a:t>door</a:t>
            </a:r>
            <a:endParaRPr kumimoji="1" lang="ja-JP" altLang="en-US" dirty="0"/>
          </a:p>
        </p:txBody>
      </p:sp>
      <p:sp>
        <p:nvSpPr>
          <p:cNvPr id="30" name="角丸四角形吹き出し 29"/>
          <p:cNvSpPr/>
          <p:nvPr/>
        </p:nvSpPr>
        <p:spPr>
          <a:xfrm>
            <a:off x="7020272" y="2831752"/>
            <a:ext cx="1800200" cy="2685480"/>
          </a:xfrm>
          <a:prstGeom prst="wedgeRoundRectCallout">
            <a:avLst>
              <a:gd name="adj1" fmla="val -61468"/>
              <a:gd name="adj2" fmla="val 22048"/>
              <a:gd name="adj3" fmla="val 16667"/>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smtClean="0">
                <a:solidFill>
                  <a:schemeClr val="bg1"/>
                </a:solidFill>
              </a:rPr>
              <a:t>挨拶してもぞんざいな返事</a:t>
            </a:r>
            <a:endParaRPr kumimoji="1" lang="en-US" altLang="ja-JP" dirty="0" smtClean="0">
              <a:solidFill>
                <a:schemeClr val="bg1"/>
              </a:solidFill>
            </a:endParaRPr>
          </a:p>
          <a:p>
            <a:endParaRPr kumimoji="1" lang="en-US" altLang="ja-JP" dirty="0" smtClean="0">
              <a:solidFill>
                <a:schemeClr val="bg1"/>
              </a:solidFill>
            </a:endParaRPr>
          </a:p>
          <a:p>
            <a:r>
              <a:rPr lang="ja-JP" altLang="en-US" dirty="0" smtClean="0">
                <a:solidFill>
                  <a:schemeClr val="bg1"/>
                </a:solidFill>
              </a:rPr>
              <a:t>四六時中大音響でロック音楽</a:t>
            </a:r>
            <a:endParaRPr lang="en-US" altLang="ja-JP" dirty="0" smtClean="0">
              <a:solidFill>
                <a:schemeClr val="bg1"/>
              </a:solidFill>
            </a:endParaRPr>
          </a:p>
          <a:p>
            <a:endParaRPr lang="en-US" altLang="ja-JP" dirty="0" smtClean="0">
              <a:solidFill>
                <a:schemeClr val="bg1"/>
              </a:solidFill>
            </a:endParaRPr>
          </a:p>
          <a:p>
            <a:r>
              <a:rPr kumimoji="1" lang="ja-JP" altLang="en-US" dirty="0" smtClean="0">
                <a:solidFill>
                  <a:schemeClr val="bg1"/>
                </a:solidFill>
              </a:rPr>
              <a:t>夜中まで友達数人を呼んで騒ぐ</a:t>
            </a:r>
            <a:endParaRPr kumimoji="1" lang="ja-JP" altLang="en-US" dirty="0">
              <a:solidFill>
                <a:schemeClr val="bg1"/>
              </a:solidFill>
            </a:endParaRPr>
          </a:p>
        </p:txBody>
      </p:sp>
      <p:sp>
        <p:nvSpPr>
          <p:cNvPr id="31" name="角丸四角形吹き出し 30"/>
          <p:cNvSpPr/>
          <p:nvPr/>
        </p:nvSpPr>
        <p:spPr>
          <a:xfrm>
            <a:off x="670909" y="2132856"/>
            <a:ext cx="1368152" cy="3384376"/>
          </a:xfrm>
          <a:prstGeom prst="wedgeRoundRectCallout">
            <a:avLst>
              <a:gd name="adj1" fmla="val 85074"/>
              <a:gd name="adj2" fmla="val -25455"/>
              <a:gd name="adj3" fmla="val 16667"/>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b" anchorCtr="0">
            <a:normAutofit fontScale="77500" lnSpcReduction="20000"/>
          </a:bodyPr>
          <a:lstStyle/>
          <a:p>
            <a:endParaRPr kumimoji="1" lang="en-US" altLang="ja-JP" dirty="0" smtClean="0"/>
          </a:p>
          <a:p>
            <a:endParaRPr lang="en-US" altLang="ja-JP" sz="2000" dirty="0"/>
          </a:p>
          <a:p>
            <a:endParaRPr kumimoji="1" lang="en-US" altLang="ja-JP" sz="2000" dirty="0" smtClean="0"/>
          </a:p>
          <a:p>
            <a:r>
              <a:rPr kumimoji="1" lang="ja-JP" altLang="en-US" sz="2000" b="1" dirty="0" smtClean="0"/>
              <a:t>苦情は言わない。</a:t>
            </a:r>
            <a:endParaRPr kumimoji="1" lang="en-US" altLang="ja-JP" sz="2000" b="1" dirty="0" smtClean="0"/>
          </a:p>
          <a:p>
            <a:endParaRPr kumimoji="1" lang="en-US" altLang="ja-JP" sz="2000" b="1" dirty="0" smtClean="0"/>
          </a:p>
          <a:p>
            <a:r>
              <a:rPr kumimoji="1" lang="ja-JP" altLang="en-US" sz="2000" b="1" dirty="0" smtClean="0"/>
              <a:t>いつも優しく笑顔で挨拶</a:t>
            </a:r>
            <a:endParaRPr kumimoji="1" lang="en-US" altLang="ja-JP" sz="2000" b="1" dirty="0" smtClean="0"/>
          </a:p>
          <a:p>
            <a:endParaRPr lang="en-US" altLang="ja-JP" sz="2000" b="1" dirty="0" smtClean="0"/>
          </a:p>
          <a:p>
            <a:r>
              <a:rPr lang="ja-JP" altLang="en-US" sz="2000" b="1" dirty="0" smtClean="0"/>
              <a:t>部屋は率先して掃除</a:t>
            </a:r>
            <a:endParaRPr lang="en-US" altLang="ja-JP" sz="2000" b="1" dirty="0"/>
          </a:p>
          <a:p>
            <a:endParaRPr lang="en-US" altLang="ja-JP" sz="2000" dirty="0" smtClean="0"/>
          </a:p>
          <a:p>
            <a:r>
              <a:rPr lang="ja-JP" altLang="en-US" sz="2000" b="1" dirty="0" smtClean="0"/>
              <a:t>「自分のどこがいけないのだろうか？」</a:t>
            </a:r>
            <a:endParaRPr lang="en-US" altLang="ja-JP" sz="2000" b="1" dirty="0"/>
          </a:p>
          <a:p>
            <a:endParaRPr kumimoji="1" lang="en-US" altLang="ja-JP" dirty="0" smtClean="0"/>
          </a:p>
          <a:p>
            <a:pPr algn="ctr"/>
            <a:endParaRPr kumimoji="1" lang="ja-JP" altLang="en-US" dirty="0"/>
          </a:p>
        </p:txBody>
      </p:sp>
      <p:sp>
        <p:nvSpPr>
          <p:cNvPr id="6" name="フッター プレースホルダー 5"/>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981933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arn(inVertic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barn(inVertical)">
                                      <p:cBhvr>
                                        <p:cTn id="1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FFFF00"/>
          </a:solidFill>
        </p:spPr>
        <p:txBody>
          <a:bodyPr/>
          <a:lstStyle/>
          <a:p>
            <a:r>
              <a:rPr kumimoji="1" lang="ja-JP" altLang="en-US" dirty="0" smtClean="0"/>
              <a:t>「グローバル化」とは何か</a:t>
            </a:r>
            <a:endParaRPr kumimoji="1" lang="ja-JP" altLang="en-US" dirty="0"/>
          </a:p>
        </p:txBody>
      </p:sp>
      <p:sp>
        <p:nvSpPr>
          <p:cNvPr id="3" name="コンテンツ プレースホルダー 2"/>
          <p:cNvSpPr>
            <a:spLocks noGrp="1"/>
          </p:cNvSpPr>
          <p:nvPr>
            <p:ph idx="1"/>
          </p:nvPr>
        </p:nvSpPr>
        <p:spPr>
          <a:solidFill>
            <a:schemeClr val="accent5">
              <a:lumMod val="40000"/>
              <a:lumOff val="60000"/>
            </a:schemeClr>
          </a:solidFill>
        </p:spPr>
        <p:txBody>
          <a:bodyPr/>
          <a:lstStyle/>
          <a:p>
            <a:pPr marL="0" indent="0">
              <a:buNone/>
            </a:pPr>
            <a:r>
              <a:rPr lang="ja-JP" altLang="en-US" dirty="0" smtClean="0"/>
              <a:t>文科省の定義：</a:t>
            </a:r>
            <a:endParaRPr lang="en-US" altLang="ja-JP" dirty="0" smtClean="0"/>
          </a:p>
          <a:p>
            <a:pPr marL="0" indent="0">
              <a:buNone/>
            </a:pPr>
            <a:r>
              <a:rPr lang="ja-JP" altLang="ja-JP" dirty="0" smtClean="0"/>
              <a:t>「</a:t>
            </a:r>
            <a:r>
              <a:rPr lang="ja-JP" altLang="ja-JP" dirty="0"/>
              <a:t>グローバル化」とは、情報通信技術の進展、交通手段の発達による移動の容易化、</a:t>
            </a:r>
            <a:r>
              <a:rPr lang="ja-JP" altLang="ja-JP" dirty="0">
                <a:solidFill>
                  <a:srgbClr val="FF0000"/>
                </a:solidFill>
              </a:rPr>
              <a:t>市場の国際的な開放等により、人、物材、情報の国際的移動が活性化して、</a:t>
            </a:r>
            <a:r>
              <a:rPr lang="ja-JP" altLang="ja-JP" dirty="0">
                <a:solidFill>
                  <a:srgbClr val="0070C0"/>
                </a:solidFill>
              </a:rPr>
              <a:t>様々な分野で「国境」の意義があいまいになるとともに、各国が相互に依存し、他国や国際社会の動向を無視できなく</a:t>
            </a:r>
            <a:r>
              <a:rPr lang="ja-JP" altLang="ja-JP" dirty="0"/>
              <a:t>なっている</a:t>
            </a:r>
            <a:r>
              <a:rPr lang="ja-JP" altLang="ja-JP" dirty="0" smtClean="0"/>
              <a:t>現象</a:t>
            </a:r>
            <a:r>
              <a:rPr lang="ja-JP" altLang="en-US" dirty="0" smtClean="0"/>
              <a:t>（文科省、</a:t>
            </a:r>
            <a:r>
              <a:rPr lang="en-US" altLang="ja-JP" dirty="0" smtClean="0"/>
              <a:t>2009</a:t>
            </a:r>
            <a:r>
              <a:rPr lang="ja-JP" altLang="en-US" dirty="0" smtClean="0"/>
              <a:t>）</a:t>
            </a:r>
            <a:endParaRPr kumimoji="1" lang="ja-JP" altLang="en-US" dirty="0"/>
          </a:p>
        </p:txBody>
      </p:sp>
      <p:sp>
        <p:nvSpPr>
          <p:cNvPr id="4" name="角丸四角形吹き出し 3"/>
          <p:cNvSpPr/>
          <p:nvPr/>
        </p:nvSpPr>
        <p:spPr>
          <a:xfrm>
            <a:off x="5652120" y="620688"/>
            <a:ext cx="1800200" cy="1800200"/>
          </a:xfrm>
          <a:prstGeom prst="wedgeRoundRectCallout">
            <a:avLst>
              <a:gd name="adj1" fmla="val 44027"/>
              <a:gd name="adj2" fmla="val 84381"/>
              <a:gd name="adj3" fmla="val 16667"/>
            </a:avLst>
          </a:prstGeom>
          <a:solidFill>
            <a:srgbClr val="EADB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smtClean="0">
                <a:solidFill>
                  <a:srgbClr val="7030A0"/>
                </a:solidFill>
              </a:rPr>
              <a:t>規制の緩和</a:t>
            </a:r>
            <a:endParaRPr kumimoji="1" lang="ja-JP" altLang="en-US" sz="3200" b="1" dirty="0">
              <a:solidFill>
                <a:srgbClr val="7030A0"/>
              </a:solidFill>
            </a:endParaRPr>
          </a:p>
        </p:txBody>
      </p:sp>
      <p:sp>
        <p:nvSpPr>
          <p:cNvPr id="5" name="角丸四角形吹き出し 4"/>
          <p:cNvSpPr/>
          <p:nvPr/>
        </p:nvSpPr>
        <p:spPr>
          <a:xfrm>
            <a:off x="3923928" y="5354455"/>
            <a:ext cx="4320480" cy="1368152"/>
          </a:xfrm>
          <a:prstGeom prst="wedgeRoundRectCallout">
            <a:avLst>
              <a:gd name="adj1" fmla="val 32467"/>
              <a:gd name="adj2" fmla="val -69689"/>
              <a:gd name="adj3" fmla="val 16667"/>
            </a:avLst>
          </a:prstGeom>
          <a:solidFill>
            <a:srgbClr val="EADB6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200" b="1" dirty="0" smtClean="0">
                <a:solidFill>
                  <a:srgbClr val="7030A0"/>
                </a:solidFill>
              </a:rPr>
              <a:t>国が資本移動・輸入・販売をコントロールできなくなる</a:t>
            </a:r>
            <a:endParaRPr kumimoji="1" lang="ja-JP" altLang="en-US" sz="3200" b="1" dirty="0">
              <a:solidFill>
                <a:srgbClr val="7030A0"/>
              </a:solidFill>
            </a:endParaRPr>
          </a:p>
        </p:txBody>
      </p:sp>
      <p:sp>
        <p:nvSpPr>
          <p:cNvPr id="7" name="テキスト ボックス 6"/>
          <p:cNvSpPr txBox="1"/>
          <p:nvPr/>
        </p:nvSpPr>
        <p:spPr>
          <a:xfrm>
            <a:off x="293911" y="836712"/>
            <a:ext cx="923330" cy="5472608"/>
          </a:xfrm>
          <a:prstGeom prst="rect">
            <a:avLst/>
          </a:prstGeom>
          <a:solidFill>
            <a:srgbClr val="002060"/>
          </a:solidFill>
        </p:spPr>
        <p:txBody>
          <a:bodyPr vert="eaVert" wrap="square" rtlCol="0">
            <a:spAutoFit/>
          </a:bodyPr>
          <a:lstStyle/>
          <a:p>
            <a:r>
              <a:rPr kumimoji="1" lang="ja-JP" altLang="en-US" sz="4800" b="1" dirty="0" smtClean="0">
                <a:solidFill>
                  <a:schemeClr val="bg1"/>
                </a:solidFill>
              </a:rPr>
              <a:t>グローバル資本主義</a:t>
            </a:r>
            <a:endParaRPr kumimoji="1" lang="ja-JP" altLang="en-US" sz="4800" b="1" dirty="0">
              <a:solidFill>
                <a:schemeClr val="bg1"/>
              </a:solidFill>
            </a:endParaRPr>
          </a:p>
        </p:txBody>
      </p:sp>
      <p:sp>
        <p:nvSpPr>
          <p:cNvPr id="8" name="フッター プレースホルダー 7"/>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11063713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92D050"/>
          </a:solidFill>
        </p:spPr>
        <p:txBody>
          <a:bodyPr/>
          <a:lstStyle/>
          <a:p>
            <a:r>
              <a:rPr kumimoji="1" lang="ja-JP" altLang="en-US" dirty="0" smtClean="0"/>
              <a:t>グローバル資本主義とは</a:t>
            </a:r>
            <a:endParaRPr kumimoji="1" lang="ja-JP" altLang="en-US" dirty="0"/>
          </a:p>
        </p:txBody>
      </p:sp>
      <p:sp>
        <p:nvSpPr>
          <p:cNvPr id="3" name="コンテンツ プレースホルダー 2"/>
          <p:cNvSpPr>
            <a:spLocks noGrp="1"/>
          </p:cNvSpPr>
          <p:nvPr>
            <p:ph idx="1"/>
          </p:nvPr>
        </p:nvSpPr>
        <p:spPr>
          <a:xfrm>
            <a:off x="457200" y="1600200"/>
            <a:ext cx="8229600" cy="5069160"/>
          </a:xfrm>
        </p:spPr>
        <p:style>
          <a:lnRef idx="1">
            <a:schemeClr val="accent1"/>
          </a:lnRef>
          <a:fillRef idx="2">
            <a:schemeClr val="accent1"/>
          </a:fillRef>
          <a:effectRef idx="1">
            <a:schemeClr val="accent1"/>
          </a:effectRef>
          <a:fontRef idx="minor">
            <a:schemeClr val="dk1"/>
          </a:fontRef>
        </p:style>
        <p:txBody>
          <a:bodyPr>
            <a:normAutofit fontScale="92500"/>
          </a:bodyPr>
          <a:lstStyle/>
          <a:p>
            <a:r>
              <a:rPr kumimoji="1" lang="en-US" altLang="ja-JP" dirty="0" smtClean="0"/>
              <a:t>1980</a:t>
            </a:r>
            <a:r>
              <a:rPr kumimoji="1" lang="ja-JP" altLang="en-US" dirty="0" smtClean="0"/>
              <a:t>年代より始まった新自由主義的経済政策　</a:t>
            </a:r>
            <a:r>
              <a:rPr kumimoji="1" lang="ja-JP" altLang="en-US" sz="2400" dirty="0" smtClean="0"/>
              <a:t>（サッチャー・レーガン・中曽根政権の貿易・資本・金融の自由化から）（</a:t>
            </a:r>
            <a:r>
              <a:rPr kumimoji="1" lang="en-US" altLang="ja-JP" sz="2400" dirty="0" smtClean="0"/>
              <a:t>IMF</a:t>
            </a:r>
            <a:r>
              <a:rPr lang="ja-JP" altLang="en-US" sz="2400" dirty="0" smtClean="0"/>
              <a:t>主導の国家債務金融破綻救済で諸国に貫徹）</a:t>
            </a:r>
            <a:endParaRPr kumimoji="1" lang="en-US" altLang="ja-JP" sz="2400" dirty="0" smtClean="0"/>
          </a:p>
          <a:p>
            <a:r>
              <a:rPr lang="ja-JP" altLang="en-US" dirty="0" smtClean="0"/>
              <a:t>中心政策は：</a:t>
            </a:r>
            <a:endParaRPr lang="en-US" altLang="ja-JP" dirty="0" smtClean="0"/>
          </a:p>
          <a:p>
            <a:pPr marL="0" indent="0">
              <a:buNone/>
            </a:pPr>
            <a:r>
              <a:rPr kumimoji="1" lang="ja-JP" altLang="en-US" dirty="0"/>
              <a:t>　</a:t>
            </a:r>
            <a:r>
              <a:rPr kumimoji="1" lang="ja-JP" altLang="en-US" dirty="0" smtClean="0"/>
              <a:t>　　完全な自由貿易　（＝どの国も、物品・資</a:t>
            </a:r>
            <a:endParaRPr kumimoji="1" lang="en-US" altLang="ja-JP" dirty="0" smtClean="0"/>
          </a:p>
          <a:p>
            <a:pPr marL="0" indent="0">
              <a:buNone/>
            </a:pPr>
            <a:r>
              <a:rPr lang="ja-JP" altLang="en-US" dirty="0"/>
              <a:t>　</a:t>
            </a:r>
            <a:r>
              <a:rPr lang="ja-JP" altLang="en-US" dirty="0" smtClean="0"/>
              <a:t>　　　　　　</a:t>
            </a:r>
            <a:r>
              <a:rPr kumimoji="1" lang="ja-JP" altLang="en-US" dirty="0" smtClean="0"/>
              <a:t>本・労働者の流入を制限できない）</a:t>
            </a:r>
            <a:endParaRPr kumimoji="1" lang="en-US" altLang="ja-JP" dirty="0" smtClean="0"/>
          </a:p>
          <a:p>
            <a:pPr marL="0" indent="0">
              <a:buNone/>
            </a:pPr>
            <a:r>
              <a:rPr lang="ja-JP" altLang="en-US" dirty="0"/>
              <a:t>　</a:t>
            </a:r>
            <a:r>
              <a:rPr lang="ja-JP" altLang="en-US" dirty="0" smtClean="0"/>
              <a:t>　　経済的国境の撤廃　（＝どの国も、独自の　</a:t>
            </a:r>
            <a:endParaRPr lang="en-US" altLang="ja-JP" dirty="0" smtClean="0"/>
          </a:p>
          <a:p>
            <a:pPr marL="0" indent="0">
              <a:buNone/>
            </a:pPr>
            <a:r>
              <a:rPr lang="ja-JP" altLang="en-US" dirty="0"/>
              <a:t>　</a:t>
            </a:r>
            <a:r>
              <a:rPr lang="ja-JP" altLang="en-US" dirty="0" smtClean="0"/>
              <a:t>　　　　　　　金融政策や財政出動が取れない）</a:t>
            </a:r>
            <a:endParaRPr lang="en-US" altLang="ja-JP" dirty="0" smtClean="0"/>
          </a:p>
          <a:p>
            <a:pPr marL="0" indent="0">
              <a:buNone/>
            </a:pPr>
            <a:r>
              <a:rPr kumimoji="1" lang="ja-JP" altLang="en-US" dirty="0">
                <a:solidFill>
                  <a:srgbClr val="FF0000"/>
                </a:solidFill>
              </a:rPr>
              <a:t>国</a:t>
            </a:r>
            <a:r>
              <a:rPr kumimoji="1" lang="ja-JP" altLang="en-US" dirty="0" smtClean="0">
                <a:solidFill>
                  <a:srgbClr val="FF0000"/>
                </a:solidFill>
              </a:rPr>
              <a:t>が独自経済政策決定権を失う点で、インターナショナリズムと異なる。</a:t>
            </a:r>
            <a:endParaRPr kumimoji="1" lang="ja-JP" altLang="en-US" dirty="0">
              <a:solidFill>
                <a:srgbClr val="FF0000"/>
              </a:solidFill>
            </a:endParaRPr>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2536849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barn(inVertical)">
                                      <p:cBhvr>
                                        <p:cTn id="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075240" cy="850106"/>
          </a:xfrm>
          <a:solidFill>
            <a:srgbClr val="00B0F0"/>
          </a:solidFill>
        </p:spPr>
        <p:txBody>
          <a:bodyPr>
            <a:normAutofit fontScale="90000"/>
          </a:bodyPr>
          <a:lstStyle/>
          <a:p>
            <a:r>
              <a:rPr kumimoji="1" lang="ja-JP" altLang="en-US" dirty="0" smtClean="0"/>
              <a:t>グローバル資本主義が進行すると</a:t>
            </a:r>
            <a:endParaRPr kumimoji="1" lang="ja-JP" altLang="en-US" dirty="0"/>
          </a:p>
        </p:txBody>
      </p:sp>
      <p:sp>
        <p:nvSpPr>
          <p:cNvPr id="3" name="コンテンツ プレースホルダー 2"/>
          <p:cNvSpPr>
            <a:spLocks noGrp="1"/>
          </p:cNvSpPr>
          <p:nvPr>
            <p:ph idx="1"/>
          </p:nvPr>
        </p:nvSpPr>
        <p:spPr>
          <a:xfrm>
            <a:off x="457200" y="1052736"/>
            <a:ext cx="8291264" cy="5400600"/>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marL="0" indent="0">
              <a:buNone/>
            </a:pPr>
            <a:endParaRPr kumimoji="1" lang="en-US" altLang="ja-JP" dirty="0" smtClean="0"/>
          </a:p>
          <a:p>
            <a:pPr marL="0" indent="0">
              <a:buNone/>
            </a:pPr>
            <a:r>
              <a:rPr kumimoji="1" lang="ja-JP" altLang="en-US" dirty="0" smtClean="0"/>
              <a:t>１．経済が不安定化　（例：リーマンショック）</a:t>
            </a:r>
            <a:endParaRPr kumimoji="1" lang="en-US" altLang="ja-JP" dirty="0" smtClean="0"/>
          </a:p>
          <a:p>
            <a:pPr marL="0" indent="0">
              <a:buNone/>
            </a:pPr>
            <a:r>
              <a:rPr lang="ja-JP" altLang="en-US" dirty="0"/>
              <a:t>２</a:t>
            </a:r>
            <a:r>
              <a:rPr lang="ja-JP" altLang="en-US" dirty="0" smtClean="0"/>
              <a:t>．グローバル企業が繁栄してローカル企業が消滅する。</a:t>
            </a:r>
            <a:endParaRPr lang="en-US" altLang="ja-JP" dirty="0" smtClean="0"/>
          </a:p>
          <a:p>
            <a:pPr marL="0" indent="0">
              <a:buNone/>
            </a:pPr>
            <a:r>
              <a:rPr lang="ja-JP" altLang="en-US" dirty="0"/>
              <a:t>３</a:t>
            </a:r>
            <a:r>
              <a:rPr lang="ja-JP" altLang="en-US" dirty="0" smtClean="0"/>
              <a:t>．熾烈な競争で企業が生き残るために、賃金を抑制して廉</a:t>
            </a:r>
            <a:endParaRPr lang="en-US" altLang="ja-JP" dirty="0" smtClean="0"/>
          </a:p>
          <a:p>
            <a:pPr marL="0" indent="0">
              <a:buNone/>
            </a:pPr>
            <a:r>
              <a:rPr lang="ja-JP" altLang="en-US" dirty="0"/>
              <a:t>　</a:t>
            </a:r>
            <a:r>
              <a:rPr lang="ja-JP" altLang="en-US" dirty="0" smtClean="0"/>
              <a:t>　価大量生産で高利潤・高配当を出そうとする→購買力低</a:t>
            </a:r>
            <a:endParaRPr lang="en-US" altLang="ja-JP" dirty="0" smtClean="0"/>
          </a:p>
          <a:p>
            <a:pPr marL="0" indent="0">
              <a:buNone/>
            </a:pPr>
            <a:r>
              <a:rPr lang="ja-JP" altLang="en-US" dirty="0"/>
              <a:t>　</a:t>
            </a:r>
            <a:r>
              <a:rPr lang="ja-JP" altLang="en-US" dirty="0" smtClean="0"/>
              <a:t>　下・デフレ</a:t>
            </a:r>
            <a:endParaRPr lang="en-US" altLang="ja-JP" dirty="0" smtClean="0"/>
          </a:p>
          <a:p>
            <a:pPr marL="0" indent="0">
              <a:buNone/>
            </a:pPr>
            <a:r>
              <a:rPr kumimoji="1" lang="ja-JP" altLang="en-US" dirty="0" smtClean="0"/>
              <a:t>４．格差が固定化する（大企業と中小企業）（資本家と労働</a:t>
            </a:r>
            <a:endParaRPr kumimoji="1" lang="en-US" altLang="ja-JP" dirty="0" smtClean="0"/>
          </a:p>
          <a:p>
            <a:pPr marL="0" indent="0">
              <a:buNone/>
            </a:pPr>
            <a:r>
              <a:rPr lang="ja-JP" altLang="en-US" dirty="0"/>
              <a:t>　</a:t>
            </a:r>
            <a:r>
              <a:rPr lang="ja-JP" altLang="en-US" dirty="0" smtClean="0"/>
              <a:t>　　</a:t>
            </a:r>
            <a:r>
              <a:rPr kumimoji="1" lang="ja-JP" altLang="en-US" dirty="0" smtClean="0"/>
              <a:t>者）</a:t>
            </a:r>
            <a:endParaRPr kumimoji="1" lang="en-US" altLang="ja-JP" dirty="0" smtClean="0"/>
          </a:p>
          <a:p>
            <a:pPr marL="0" indent="0">
              <a:buNone/>
            </a:pPr>
            <a:r>
              <a:rPr lang="ja-JP" altLang="en-US" dirty="0" smtClean="0"/>
              <a:t>５．世界のどこかで起こった危機がすぐに全世界に</a:t>
            </a:r>
            <a:endParaRPr lang="en-US" altLang="ja-JP" dirty="0" smtClean="0"/>
          </a:p>
          <a:p>
            <a:pPr marL="0" indent="0">
              <a:buNone/>
            </a:pPr>
            <a:r>
              <a:rPr lang="ja-JP" altLang="en-US" dirty="0"/>
              <a:t>　</a:t>
            </a:r>
            <a:r>
              <a:rPr lang="ja-JP" altLang="en-US" dirty="0" smtClean="0"/>
              <a:t>　波及。（例）</a:t>
            </a:r>
            <a:r>
              <a:rPr lang="ja-JP" altLang="en-US" dirty="0"/>
              <a:t>米</a:t>
            </a:r>
            <a:r>
              <a:rPr lang="ja-JP" altLang="en-US" dirty="0" smtClean="0"/>
              <a:t>のｻﾌﾞﾌﾟﾗｲﾑローン</a:t>
            </a:r>
            <a:r>
              <a:rPr lang="ja-JP" altLang="en-US" dirty="0"/>
              <a:t>問題</a:t>
            </a:r>
            <a:r>
              <a:rPr lang="ja-JP" altLang="en-US" dirty="0" smtClean="0"/>
              <a:t>→アイスランド国家　　</a:t>
            </a:r>
            <a:endParaRPr lang="en-US" altLang="ja-JP" dirty="0" smtClean="0"/>
          </a:p>
          <a:p>
            <a:pPr marL="0" indent="0">
              <a:buNone/>
            </a:pPr>
            <a:r>
              <a:rPr lang="ja-JP" altLang="en-US" dirty="0"/>
              <a:t>　</a:t>
            </a:r>
            <a:r>
              <a:rPr lang="ja-JP" altLang="en-US" dirty="0" smtClean="0"/>
              <a:t>　経済破綻</a:t>
            </a:r>
            <a:endParaRPr lang="en-US" altLang="ja-JP" dirty="0" smtClean="0"/>
          </a:p>
          <a:p>
            <a:pPr marL="0" indent="0">
              <a:buNone/>
            </a:pPr>
            <a:r>
              <a:rPr kumimoji="1" lang="ja-JP" altLang="en-US" dirty="0" smtClean="0"/>
              <a:t>６．マネーの追及が、他のあらゆる社会的課題に優先される。</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553559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solidFill>
            <a:srgbClr val="7030A0"/>
          </a:solidFill>
        </p:spPr>
        <p:txBody>
          <a:bodyPr>
            <a:normAutofit fontScale="90000"/>
          </a:bodyPr>
          <a:lstStyle/>
          <a:p>
            <a:r>
              <a:rPr kumimoji="1" lang="ja-JP" altLang="en-US" dirty="0" smtClean="0">
                <a:solidFill>
                  <a:schemeClr val="bg1"/>
                </a:solidFill>
              </a:rPr>
              <a:t>既に発生しているグローバル資本主義の影響</a:t>
            </a:r>
            <a:endParaRPr kumimoji="1" lang="ja-JP" altLang="en-US" dirty="0">
              <a:solidFill>
                <a:schemeClr val="bg1"/>
              </a:solidFill>
            </a:endParaRPr>
          </a:p>
        </p:txBody>
      </p:sp>
      <p:sp>
        <p:nvSpPr>
          <p:cNvPr id="3" name="コンテンツ プレースホルダー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noAutofit/>
          </a:bodyPr>
          <a:lstStyle/>
          <a:p>
            <a:r>
              <a:rPr kumimoji="1" lang="ja-JP" altLang="en-US" sz="2400" dirty="0" smtClean="0"/>
              <a:t>先進国全体の経済成長率が低下</a:t>
            </a:r>
            <a:endParaRPr kumimoji="1" lang="en-US" altLang="ja-JP" sz="2400" dirty="0" smtClean="0"/>
          </a:p>
          <a:p>
            <a:pPr lvl="1"/>
            <a:r>
              <a:rPr lang="en-US" altLang="ja-JP" sz="2400" dirty="0"/>
              <a:t>1960</a:t>
            </a:r>
            <a:r>
              <a:rPr lang="ja-JP" altLang="en-US" sz="2400" dirty="0"/>
              <a:t>～</a:t>
            </a:r>
            <a:r>
              <a:rPr lang="en-US" altLang="ja-JP" sz="2400" dirty="0"/>
              <a:t>1980</a:t>
            </a:r>
            <a:r>
              <a:rPr lang="ja-JP" altLang="en-US" sz="2400" dirty="0" smtClean="0"/>
              <a:t>年は</a:t>
            </a:r>
            <a:r>
              <a:rPr lang="en-US" altLang="ja-JP" sz="2400" dirty="0" smtClean="0"/>
              <a:t>3.2</a:t>
            </a:r>
            <a:r>
              <a:rPr lang="ja-JP" altLang="en-US" sz="2400" dirty="0" smtClean="0"/>
              <a:t>％</a:t>
            </a:r>
            <a:endParaRPr lang="en-US" altLang="ja-JP" sz="2400" dirty="0" smtClean="0"/>
          </a:p>
          <a:p>
            <a:pPr lvl="1"/>
            <a:r>
              <a:rPr kumimoji="1" lang="en-US" altLang="ja-JP" sz="2400" dirty="0"/>
              <a:t>1980</a:t>
            </a:r>
            <a:r>
              <a:rPr kumimoji="1" lang="ja-JP" altLang="en-US" sz="2400" dirty="0" smtClean="0"/>
              <a:t>年～</a:t>
            </a:r>
            <a:r>
              <a:rPr kumimoji="1" lang="en-US" altLang="ja-JP" sz="2400" dirty="0" smtClean="0"/>
              <a:t>2010</a:t>
            </a:r>
            <a:r>
              <a:rPr kumimoji="1" lang="ja-JP" altLang="en-US" sz="2400" dirty="0" smtClean="0"/>
              <a:t>年は</a:t>
            </a:r>
            <a:r>
              <a:rPr kumimoji="1" lang="en-US" altLang="ja-JP" sz="2400" dirty="0" smtClean="0"/>
              <a:t>1.8</a:t>
            </a:r>
            <a:r>
              <a:rPr kumimoji="1" lang="ja-JP" altLang="en-US" sz="2400" dirty="0" smtClean="0"/>
              <a:t>％</a:t>
            </a:r>
            <a:endParaRPr kumimoji="1" lang="en-US" altLang="ja-JP" sz="2400" dirty="0" smtClean="0"/>
          </a:p>
          <a:p>
            <a:r>
              <a:rPr lang="en-US" altLang="ja-JP" sz="2400" dirty="0" smtClean="0"/>
              <a:t>EU</a:t>
            </a:r>
            <a:r>
              <a:rPr lang="ja-JP" altLang="en-US" sz="2400" dirty="0" smtClean="0"/>
              <a:t>でドイツが</a:t>
            </a:r>
            <a:r>
              <a:rPr lang="en-US" altLang="ja-JP" sz="2400" dirty="0" smtClean="0"/>
              <a:t>1</a:t>
            </a:r>
            <a:r>
              <a:rPr lang="ja-JP" altLang="en-US" sz="2400" dirty="0" smtClean="0"/>
              <a:t>人勝ち、他の諸国が貧窮（ギリシャが財政破綻、スペイン・ポルトガル・イタリア・アイルランド・フランスが危機に）。</a:t>
            </a:r>
            <a:endParaRPr lang="en-US" altLang="ja-JP" sz="2400" dirty="0" smtClean="0"/>
          </a:p>
          <a:p>
            <a:r>
              <a:rPr kumimoji="1" lang="ja-JP" altLang="en-US" sz="2400" dirty="0" smtClean="0"/>
              <a:t>勝者のドイツ国内でも貧富格差が拡大</a:t>
            </a:r>
            <a:endParaRPr kumimoji="1" lang="en-US" altLang="ja-JP" sz="2400" dirty="0" smtClean="0"/>
          </a:p>
          <a:p>
            <a:r>
              <a:rPr lang="ja-JP" altLang="en-US" sz="2400" dirty="0" smtClean="0"/>
              <a:t>韓国の窮状（</a:t>
            </a:r>
            <a:r>
              <a:rPr lang="en-US" altLang="ja-JP" sz="2400" dirty="0" smtClean="0"/>
              <a:t>1997</a:t>
            </a:r>
            <a:r>
              <a:rPr lang="ja-JP" altLang="en-US" sz="2400" dirty="0" smtClean="0"/>
              <a:t>年以降</a:t>
            </a:r>
            <a:r>
              <a:rPr lang="en-US" altLang="ja-JP" sz="2400" dirty="0" smtClean="0"/>
              <a:t>IMF</a:t>
            </a:r>
            <a:r>
              <a:rPr lang="ja-JP" altLang="en-US" sz="2400" dirty="0" smtClean="0"/>
              <a:t>主導のグローバル化）：若年の実質失業率</a:t>
            </a:r>
            <a:r>
              <a:rPr lang="en-US" altLang="ja-JP" sz="2400" dirty="0" smtClean="0"/>
              <a:t>20</a:t>
            </a:r>
            <a:r>
              <a:rPr lang="ja-JP" altLang="en-US" sz="2400" dirty="0" smtClean="0"/>
              <a:t>％以上、経済成長率</a:t>
            </a:r>
            <a:r>
              <a:rPr lang="en-US" altLang="ja-JP" sz="2400" dirty="0" smtClean="0"/>
              <a:t>6</a:t>
            </a:r>
            <a:r>
              <a:rPr lang="ja-JP" altLang="en-US" sz="2400" dirty="0" smtClean="0"/>
              <a:t>～</a:t>
            </a:r>
            <a:r>
              <a:rPr lang="en-US" altLang="ja-JP" sz="2400" dirty="0" smtClean="0"/>
              <a:t>7</a:t>
            </a:r>
            <a:r>
              <a:rPr lang="ja-JP" altLang="en-US" sz="2400" dirty="0" smtClean="0"/>
              <a:t>％→</a:t>
            </a:r>
            <a:r>
              <a:rPr lang="en-US" altLang="ja-JP" sz="2400" dirty="0" smtClean="0"/>
              <a:t>2</a:t>
            </a:r>
            <a:r>
              <a:rPr lang="ja-JP" altLang="en-US" sz="2400" dirty="0" smtClean="0"/>
              <a:t>～</a:t>
            </a:r>
            <a:r>
              <a:rPr lang="en-US" altLang="ja-JP" sz="2400" dirty="0" smtClean="0"/>
              <a:t>4</a:t>
            </a:r>
            <a:r>
              <a:rPr lang="ja-JP" altLang="en-US" sz="2400" dirty="0" smtClean="0"/>
              <a:t>％</a:t>
            </a:r>
            <a:endParaRPr lang="en-US" altLang="ja-JP" sz="2400" dirty="0" smtClean="0"/>
          </a:p>
          <a:p>
            <a:r>
              <a:rPr kumimoji="1" lang="ja-JP" altLang="en-US" sz="2400" dirty="0" smtClean="0"/>
              <a:t>世界が、モラルやルールの無いマネーゲームに支配される→</a:t>
            </a:r>
            <a:r>
              <a:rPr kumimoji="1" lang="en-US" altLang="ja-JP" sz="2400" dirty="0" smtClean="0"/>
              <a:t>G8</a:t>
            </a:r>
            <a:r>
              <a:rPr kumimoji="1" lang="ja-JP" altLang="en-US" sz="2400" dirty="0" err="1" smtClean="0"/>
              <a:t>、</a:t>
            </a:r>
            <a:r>
              <a:rPr kumimoji="1" lang="en-US" altLang="ja-JP" sz="2400" dirty="0" smtClean="0"/>
              <a:t>G20</a:t>
            </a:r>
            <a:r>
              <a:rPr kumimoji="1" lang="ja-JP" altLang="en-US" sz="2400" dirty="0" smtClean="0"/>
              <a:t>もグローバル・ガバナンスが出せない</a:t>
            </a:r>
            <a:endParaRPr kumimoji="1" lang="ja-JP" altLang="en-US" sz="2400"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823179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922114"/>
          </a:xfrm>
          <a:solidFill>
            <a:srgbClr val="C00000"/>
          </a:solidFill>
        </p:spPr>
        <p:txBody>
          <a:bodyPr>
            <a:noAutofit/>
          </a:bodyPr>
          <a:lstStyle/>
          <a:p>
            <a:r>
              <a:rPr kumimoji="1" lang="ja-JP" altLang="en-US" sz="3200" dirty="0" smtClean="0">
                <a:solidFill>
                  <a:schemeClr val="bg1"/>
                </a:solidFill>
              </a:rPr>
              <a:t>国民国家としての理念を持たずして、グローバル規制緩和を行うと、何が起きるか</a:t>
            </a:r>
            <a:endParaRPr kumimoji="1" lang="ja-JP" altLang="en-US" sz="3200" dirty="0">
              <a:solidFill>
                <a:schemeClr val="bg1"/>
              </a:solidFill>
            </a:endParaRPr>
          </a:p>
        </p:txBody>
      </p:sp>
      <p:sp>
        <p:nvSpPr>
          <p:cNvPr id="3" name="コンテンツ プレースホルダー 2"/>
          <p:cNvSpPr>
            <a:spLocks noGrp="1"/>
          </p:cNvSpPr>
          <p:nvPr>
            <p:ph idx="1"/>
          </p:nvPr>
        </p:nvSpPr>
        <p:spPr>
          <a:xfrm>
            <a:off x="457200" y="1600200"/>
            <a:ext cx="8229600" cy="4853136"/>
          </a:xfrm>
          <a:solidFill>
            <a:schemeClr val="bg2">
              <a:lumMod val="75000"/>
            </a:schemeClr>
          </a:solidFill>
        </p:spPr>
        <p:txBody>
          <a:bodyPr>
            <a:normAutofit fontScale="85000" lnSpcReduction="10000"/>
          </a:bodyPr>
          <a:lstStyle/>
          <a:p>
            <a:r>
              <a:rPr kumimoji="1" lang="ja-JP" altLang="en-US" dirty="0" smtClean="0"/>
              <a:t>道路にたとえるなら、車線があって信号があるから自動車は効率的に走れる。「規制」は邪魔だ、もっと自由に走らせろと言いだして車線や信号を失くせば、道路上はメチャクチャになって、道路の効率性は著しく低下する。（藤井　聡）</a:t>
            </a:r>
            <a:endParaRPr kumimoji="1" lang="en-US" altLang="ja-JP" dirty="0" smtClean="0"/>
          </a:p>
          <a:p>
            <a:r>
              <a:rPr lang="ja-JP" altLang="en-US" dirty="0" smtClean="0"/>
              <a:t>トリクルダウン理論は事実によって証明されていない。（ローマ法王）→実際の結果は</a:t>
            </a:r>
            <a:r>
              <a:rPr lang="en-US" altLang="ja-JP" dirty="0" smtClean="0"/>
              <a:t>Winner-take-all</a:t>
            </a:r>
            <a:r>
              <a:rPr lang="ja-JP" altLang="en-US" dirty="0" smtClean="0"/>
              <a:t>モデル</a:t>
            </a:r>
            <a:endParaRPr kumimoji="1" lang="en-US" altLang="ja-JP" dirty="0" smtClean="0"/>
          </a:p>
          <a:p>
            <a:r>
              <a:rPr lang="ja-JP" altLang="en-US" smtClean="0"/>
              <a:t>アベノミクスの中身</a:t>
            </a:r>
            <a:endParaRPr lang="en-US" altLang="ja-JP" dirty="0" smtClean="0"/>
          </a:p>
          <a:p>
            <a:pPr lvl="1"/>
            <a:r>
              <a:rPr kumimoji="1" lang="ja-JP" altLang="en-US" dirty="0"/>
              <a:t>第一</a:t>
            </a:r>
            <a:r>
              <a:rPr kumimoji="1" lang="ja-JP" altLang="en-US" dirty="0" smtClean="0"/>
              <a:t>の矢（金融緩和）：インフレ政策</a:t>
            </a:r>
            <a:endParaRPr kumimoji="1" lang="en-US" altLang="ja-JP" dirty="0" smtClean="0"/>
          </a:p>
          <a:p>
            <a:pPr lvl="1"/>
            <a:r>
              <a:rPr lang="ja-JP" altLang="en-US" dirty="0" smtClean="0"/>
              <a:t>第二の矢（財政出動）：公共投資</a:t>
            </a:r>
            <a:endParaRPr lang="en-US" altLang="ja-JP" dirty="0" smtClean="0"/>
          </a:p>
          <a:p>
            <a:pPr lvl="1"/>
            <a:r>
              <a:rPr kumimoji="1" lang="ja-JP" altLang="en-US" dirty="0"/>
              <a:t>第三</a:t>
            </a:r>
            <a:r>
              <a:rPr kumimoji="1" lang="ja-JP" altLang="en-US" dirty="0" smtClean="0"/>
              <a:t>の矢（成長戦略）：新自由主義的政策（＝企業活動への規制を外す）</a:t>
            </a:r>
            <a:endParaRPr kumimoji="1" lang="ja-JP" altLang="en-US" dirty="0"/>
          </a:p>
        </p:txBody>
      </p:sp>
      <p:sp>
        <p:nvSpPr>
          <p:cNvPr id="5" name="フッター プレースホルダー 4"/>
          <p:cNvSpPr>
            <a:spLocks noGrp="1"/>
          </p:cNvSpPr>
          <p:nvPr>
            <p:ph type="ftr" sz="quarter" idx="11"/>
          </p:nvPr>
        </p:nvSpPr>
        <p:spPr/>
        <p:txBody>
          <a:bodyPr/>
          <a:lstStyle/>
          <a:p>
            <a:r>
              <a:rPr kumimoji="1" lang="en-US" altLang="zh-TW" smtClean="0"/>
              <a:t>2014</a:t>
            </a:r>
            <a:r>
              <a:rPr kumimoji="1" lang="zh-TW" altLang="en-US" smtClean="0"/>
              <a:t>年</a:t>
            </a:r>
            <a:r>
              <a:rPr kumimoji="1" lang="en-US" altLang="zh-TW" smtClean="0"/>
              <a:t>8</a:t>
            </a:r>
            <a:r>
              <a:rPr kumimoji="1" lang="zh-TW" altLang="en-US" smtClean="0"/>
              <a:t>月</a:t>
            </a:r>
            <a:r>
              <a:rPr kumimoji="1" lang="en-US" altLang="zh-TW" smtClean="0"/>
              <a:t>16</a:t>
            </a:r>
            <a:r>
              <a:rPr kumimoji="1" lang="zh-TW" altLang="en-US" smtClean="0"/>
              <a:t>日　英語授業研究学会設立</a:t>
            </a:r>
            <a:r>
              <a:rPr kumimoji="1" lang="en-US" altLang="zh-TW" smtClean="0"/>
              <a:t>25</a:t>
            </a:r>
            <a:r>
              <a:rPr kumimoji="1" lang="zh-TW" altLang="en-US" smtClean="0"/>
              <a:t>周年記念全国大会記念講演　神奈川大学</a:t>
            </a:r>
            <a:endParaRPr kumimoji="1" lang="ja-JP" altLang="en-US"/>
          </a:p>
        </p:txBody>
      </p:sp>
    </p:spTree>
    <p:extLst>
      <p:ext uri="{BB962C8B-B14F-4D97-AF65-F5344CB8AC3E}">
        <p14:creationId xmlns:p14="http://schemas.microsoft.com/office/powerpoint/2010/main" val="34571387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4359</TotalTime>
  <Words>3030</Words>
  <Application>Microsoft Office PowerPoint</Application>
  <PresentationFormat>画面に合わせる (4:3)</PresentationFormat>
  <Paragraphs>423</Paragraphs>
  <Slides>36</Slides>
  <Notes>35</Notes>
  <HiddenSlides>0</HiddenSlides>
  <MMClips>0</MMClips>
  <ScaleCrop>false</ScaleCrop>
  <HeadingPairs>
    <vt:vector size="4" baseType="variant">
      <vt:variant>
        <vt:lpstr>テーマ</vt:lpstr>
      </vt:variant>
      <vt:variant>
        <vt:i4>1</vt:i4>
      </vt:variant>
      <vt:variant>
        <vt:lpstr>スライド タイトル</vt:lpstr>
      </vt:variant>
      <vt:variant>
        <vt:i4>36</vt:i4>
      </vt:variant>
    </vt:vector>
  </HeadingPairs>
  <TitlesOfParts>
    <vt:vector size="37" baseType="lpstr">
      <vt:lpstr>Office ​​テーマ</vt:lpstr>
      <vt:lpstr>真のグローバル化と日本の言語教育の未来像 </vt:lpstr>
      <vt:lpstr>２つの逸話</vt:lpstr>
      <vt:lpstr> 逸話その１．下宿のおばさん⇒日本のwisdom </vt:lpstr>
      <vt:lpstr> 逸話その２．「思いやり」でルームメートは態度を改めたか？ </vt:lpstr>
      <vt:lpstr>「グローバル化」とは何か</vt:lpstr>
      <vt:lpstr>グローバル資本主義とは</vt:lpstr>
      <vt:lpstr>グローバル資本主義が進行すると</vt:lpstr>
      <vt:lpstr>既に発生しているグローバル資本主義の影響</vt:lpstr>
      <vt:lpstr>国民国家としての理念を持たずして、グローバル規制緩和を行うと、何が起きるか</vt:lpstr>
      <vt:lpstr>日本政府の姿勢</vt:lpstr>
      <vt:lpstr>教育で予想される グローバル化の影響</vt:lpstr>
      <vt:lpstr>これからの世界の中で 私たちが守るべき「日本」「日本人」とは何か？</vt:lpstr>
      <vt:lpstr>文科省「グローバル化」定義、後半</vt:lpstr>
      <vt:lpstr>文科省：「グローバル化に対応した英語教育改革実施計画」(2013)</vt:lpstr>
      <vt:lpstr>このような貧弱な施策で、グローバル化に対応できるのか？</vt:lpstr>
      <vt:lpstr>文科省の英語教育改革案（2013）を読んだ感想</vt:lpstr>
      <vt:lpstr>提言</vt:lpstr>
      <vt:lpstr>PowerPoint プレゼンテーション</vt:lpstr>
      <vt:lpstr>予想されるマイナス面</vt:lpstr>
      <vt:lpstr>マイナス面に対応する言語政策 </vt:lpstr>
      <vt:lpstr>グローバル化のプラス面を活かす言語政策 </vt:lpstr>
      <vt:lpstr>グローバル化のプラス面を活かす言語政策（続き）</vt:lpstr>
      <vt:lpstr>５つの英語行動力の積み上げを</vt:lpstr>
      <vt:lpstr> ①英語ａｃｔｉｖｉｔｙ運営力 </vt:lpstr>
      <vt:lpstr>②英語プレゼンテーション力 </vt:lpstr>
      <vt:lpstr> ③英語交渉力 </vt:lpstr>
      <vt:lpstr>③英語交渉力養成の活動例</vt:lpstr>
      <vt:lpstr> ④英語ディスカッション力とcritical thinking </vt:lpstr>
      <vt:lpstr>PowerPoint プレゼンテーション</vt:lpstr>
      <vt:lpstr>人間形成的アクティビティーとは</vt:lpstr>
      <vt:lpstr>人間形成的アクティビティーの例</vt:lpstr>
      <vt:lpstr>グローバル化時代の日本の言語教育への提言： まとめ</vt:lpstr>
      <vt:lpstr>PowerPoint プレゼンテーション</vt:lpstr>
      <vt:lpstr>日本の草の根のグローバルリーダー</vt:lpstr>
      <vt:lpstr>PowerPoint プレゼンテーション</vt:lpstr>
      <vt:lpstr>引用文献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真のグローバル化と日本の言語教育の未来像 </dc:title>
  <dc:creator>Takashi</dc:creator>
  <cp:lastModifiedBy>Takashi</cp:lastModifiedBy>
  <cp:revision>146</cp:revision>
  <cp:lastPrinted>2014-08-14T02:43:03Z</cp:lastPrinted>
  <dcterms:created xsi:type="dcterms:W3CDTF">2014-08-07T03:31:32Z</dcterms:created>
  <dcterms:modified xsi:type="dcterms:W3CDTF">2014-08-18T00:02:14Z</dcterms:modified>
</cp:coreProperties>
</file>